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Lst>
  <p:notesMasterIdLst>
    <p:notesMasterId r:id="rId24"/>
  </p:notesMasterIdLst>
  <p:sldIdLst>
    <p:sldId id="256" r:id="rId4"/>
    <p:sldId id="257" r:id="rId5"/>
    <p:sldId id="258" r:id="rId6"/>
    <p:sldId id="259" r:id="rId7"/>
    <p:sldId id="260" r:id="rId8"/>
    <p:sldId id="261" r:id="rId9"/>
    <p:sldId id="263" r:id="rId10"/>
    <p:sldId id="26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9144000"/>
  <p:embeddedFontLst>
    <p:embeddedFont>
      <p:font typeface="Roboto" panose="02000000000000000000" pitchFamily="2" charset="0"/>
      <p:regular r:id="rId25"/>
      <p:bold r:id="rId26"/>
      <p:italic r:id="rId27"/>
      <p:boldItalic r:id="rId28"/>
    </p:embeddedFont>
    <p:embeddedFont>
      <p:font typeface="Sofia"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04347B-10C9-6FFD-A945-16E094B47C62}" v="243" dt="2024-04-17T01:29:22.206"/>
  </p1510:revLst>
</p1510:revInfo>
</file>

<file path=ppt/tableStyles.xml><?xml version="1.0" encoding="utf-8"?>
<a:tblStyleLst xmlns:a="http://schemas.openxmlformats.org/drawingml/2006/main" def="{7F331F71-32FD-4DEE-BE86-E1A735FB278B}">
  <a:tblStyle styleId="{7F331F71-32FD-4DEE-BE86-E1A735FB278B}"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FC21EA2-43B3-4AB1-B17E-DEA7A885646D}"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F0"/>
          </a:solidFill>
        </a:fill>
      </a:tcStyle>
    </a:wholeTbl>
    <a:band1H>
      <a:tcTxStyle/>
      <a:tcStyle>
        <a:tcBdr/>
        <a:fill>
          <a:solidFill>
            <a:srgbClr val="CACCE0"/>
          </a:solidFill>
        </a:fill>
      </a:tcStyle>
    </a:band1H>
    <a:band2H>
      <a:tcTxStyle/>
      <a:tcStyle>
        <a:tcBdr/>
      </a:tcStyle>
    </a:band2H>
    <a:band1V>
      <a:tcTxStyle/>
      <a:tcStyle>
        <a:tcBdr/>
        <a:fill>
          <a:solidFill>
            <a:srgbClr val="CACCE0"/>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4669"/>
  </p:normalViewPr>
  <p:slideViewPr>
    <p:cSldViewPr snapToGrid="0">
      <p:cViewPr varScale="1">
        <p:scale>
          <a:sx n="88" d="100"/>
          <a:sy n="88" d="100"/>
        </p:scale>
        <p:origin x="176"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Thao</a:t>
            </a:r>
            <a:endParaRPr/>
          </a:p>
        </p:txBody>
      </p:sp>
      <p:sp>
        <p:nvSpPr>
          <p:cNvPr id="354" name="Google Shape;35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Charanya</a:t>
            </a:r>
            <a:endParaRPr/>
          </a:p>
        </p:txBody>
      </p:sp>
      <p:sp>
        <p:nvSpPr>
          <p:cNvPr id="363" name="Google Shape;36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Thao</a:t>
            </a:r>
            <a:endParaRPr/>
          </a:p>
        </p:txBody>
      </p:sp>
      <p:sp>
        <p:nvSpPr>
          <p:cNvPr id="417" name="Google Shape;41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 name="Google Shape;17;p2"/>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2"/>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b="0" i="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2"/>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24" name="Google Shape;24;p2"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a:spLocks noGrp="1"/>
          </p:cNvSpPr>
          <p:nvPr>
            <p:ph type="pic" idx="2"/>
          </p:nvPr>
        </p:nvSpPr>
        <p:spPr>
          <a:xfrm>
            <a:off x="5183188" y="987425"/>
            <a:ext cx="6172200" cy="4873625"/>
          </a:xfrm>
          <a:prstGeom prst="rect">
            <a:avLst/>
          </a:prstGeom>
          <a:noFill/>
          <a:ln>
            <a:noFill/>
          </a:ln>
        </p:spPr>
      </p:sp>
      <p:sp>
        <p:nvSpPr>
          <p:cNvPr id="78" name="Google Shape;78;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pic>
        <p:nvPicPr>
          <p:cNvPr id="103" name="Google Shape;103;p15"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4" name="Google Shape;104;p15"/>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5"/>
          <p:cNvSpPr txBox="1">
            <a:spLocks noGrp="1"/>
          </p:cNvSpPr>
          <p:nvPr>
            <p:ph type="body" idx="1"/>
          </p:nvPr>
        </p:nvSpPr>
        <p:spPr>
          <a:xfrm>
            <a:off x="381000" y="1788326"/>
            <a:ext cx="11430000"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1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09"/>
        <p:cNvGrpSpPr/>
        <p:nvPr/>
      </p:nvGrpSpPr>
      <p:grpSpPr>
        <a:xfrm>
          <a:off x="0" y="0"/>
          <a:ext cx="0" cy="0"/>
          <a:chOff x="0" y="0"/>
          <a:chExt cx="0" cy="0"/>
        </a:xfrm>
      </p:grpSpPr>
      <p:pic>
        <p:nvPicPr>
          <p:cNvPr id="110" name="Google Shape;110;p16" descr="A close up of a device&#10;&#10;Description automatically generated"/>
          <p:cNvPicPr preferRelativeResize="0"/>
          <p:nvPr/>
        </p:nvPicPr>
        <p:blipFill rotWithShape="1">
          <a:blip r:embed="rId3">
            <a:alphaModFix/>
          </a:blip>
          <a:srcRect/>
          <a:stretch/>
        </p:blipFill>
        <p:spPr>
          <a:xfrm>
            <a:off x="-589993" y="-304800"/>
            <a:ext cx="13275733" cy="7467600"/>
          </a:xfrm>
          <a:prstGeom prst="rect">
            <a:avLst/>
          </a:prstGeom>
          <a:noFill/>
          <a:ln>
            <a:noFill/>
          </a:ln>
        </p:spPr>
      </p:pic>
      <p:sp>
        <p:nvSpPr>
          <p:cNvPr id="111" name="Google Shape;111;p16"/>
          <p:cNvSpPr txBox="1">
            <a:spLocks noGrp="1"/>
          </p:cNvSpPr>
          <p:nvPr>
            <p:ph type="title"/>
          </p:nvPr>
        </p:nvSpPr>
        <p:spPr>
          <a:xfrm>
            <a:off x="3985256" y="1412131"/>
            <a:ext cx="4156364" cy="2954655"/>
          </a:xfrm>
          <a:prstGeom prst="rect">
            <a:avLst/>
          </a:prstGeom>
          <a:noFill/>
          <a:ln>
            <a:noFill/>
          </a:ln>
        </p:spPr>
        <p:txBody>
          <a:bodyPr spcFirstLastPara="1" wrap="square" lIns="0" tIns="0" rIns="0" bIns="0" anchor="ctr" anchorCtr="0">
            <a:spAutoFit/>
          </a:bodyPr>
          <a:lstStyle>
            <a:lvl1pPr lvl="0" algn="ctr">
              <a:lnSpc>
                <a:spcPct val="75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6"/>
          <p:cNvSpPr txBox="1">
            <a:spLocks noGrp="1"/>
          </p:cNvSpPr>
          <p:nvPr>
            <p:ph type="body" idx="1"/>
          </p:nvPr>
        </p:nvSpPr>
        <p:spPr>
          <a:xfrm>
            <a:off x="4493252" y="4507343"/>
            <a:ext cx="3297383" cy="79533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13" name="Google Shape;113;p16"/>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6"/>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blipFill>
          <a:blip r:embed="rId2">
            <a:alphaModFix/>
          </a:blip>
          <a:stretch>
            <a:fillRect/>
          </a:stretch>
        </a:blipFill>
        <a:effectLst/>
      </p:bgPr>
    </p:bg>
    <p:spTree>
      <p:nvGrpSpPr>
        <p:cNvPr id="1" name="Shape 116"/>
        <p:cNvGrpSpPr/>
        <p:nvPr/>
      </p:nvGrpSpPr>
      <p:grpSpPr>
        <a:xfrm>
          <a:off x="0" y="0"/>
          <a:ext cx="0" cy="0"/>
          <a:chOff x="0" y="0"/>
          <a:chExt cx="0" cy="0"/>
        </a:xfrm>
      </p:grpSpPr>
      <p:pic>
        <p:nvPicPr>
          <p:cNvPr id="117" name="Google Shape;117;p17" descr="A picture containing gam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8" name="Google Shape;118;p17"/>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7"/>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17"/>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7"/>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3" name="Google Shape;123;p17"/>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b="0" i="0">
                <a:solidFill>
                  <a:schemeClr val="dk2"/>
                </a:solidFill>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4" name="Google Shape;124;p17"/>
          <p:cNvPicPr preferRelativeResize="0"/>
          <p:nvPr/>
        </p:nvPicPr>
        <p:blipFill rotWithShape="1">
          <a:blip r:embed="rId4">
            <a:alphaModFix/>
          </a:blip>
          <a:srcRect/>
          <a:stretch/>
        </p:blipFill>
        <p:spPr>
          <a:xfrm>
            <a:off x="10789920" y="6400800"/>
            <a:ext cx="923544" cy="176136"/>
          </a:xfrm>
          <a:prstGeom prst="rect">
            <a:avLst/>
          </a:prstGeom>
          <a:noFill/>
          <a:ln>
            <a:noFill/>
          </a:ln>
        </p:spPr>
      </p:pic>
      <p:pic>
        <p:nvPicPr>
          <p:cNvPr id="125" name="Google Shape;125;p17"/>
          <p:cNvPicPr preferRelativeResize="0"/>
          <p:nvPr/>
        </p:nvPicPr>
        <p:blipFill rotWithShape="1">
          <a:blip r:embed="rId5">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26"/>
        <p:cNvGrpSpPr/>
        <p:nvPr/>
      </p:nvGrpSpPr>
      <p:grpSpPr>
        <a:xfrm>
          <a:off x="0" y="0"/>
          <a:ext cx="0" cy="0"/>
          <a:chOff x="0" y="0"/>
          <a:chExt cx="0" cy="0"/>
        </a:xfrm>
      </p:grpSpPr>
      <p:pic>
        <p:nvPicPr>
          <p:cNvPr id="127" name="Google Shape;127;p18"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8" name="Google Shape;128;p18"/>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8"/>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0" name="Google Shape;130;p18"/>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8"/>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3" name="Google Shape;133;p18"/>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34" name="Google Shape;134;p18"/>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135" name="Google Shape;135;p18"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19"/>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9"/>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9" name="Google Shape;139;p19"/>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9"/>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9"/>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2" name="Google Shape;142;p19"/>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3" name="Google Shape;143;p19"/>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144" name="Google Shape;144;p19"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Photo">
  <p:cSld name="Title Slide Photo">
    <p:bg>
      <p:bgPr>
        <a:solidFill>
          <a:srgbClr val="EDEEEF"/>
        </a:solidFill>
        <a:effectLst/>
      </p:bgPr>
    </p:bg>
    <p:spTree>
      <p:nvGrpSpPr>
        <p:cNvPr id="1" name="Shape 145"/>
        <p:cNvGrpSpPr/>
        <p:nvPr/>
      </p:nvGrpSpPr>
      <p:grpSpPr>
        <a:xfrm>
          <a:off x="0" y="0"/>
          <a:ext cx="0" cy="0"/>
          <a:chOff x="0" y="0"/>
          <a:chExt cx="0" cy="0"/>
        </a:xfrm>
      </p:grpSpPr>
      <p:sp>
        <p:nvSpPr>
          <p:cNvPr id="146" name="Google Shape;146;p20"/>
          <p:cNvSpPr>
            <a:spLocks noGrp="1"/>
          </p:cNvSpPr>
          <p:nvPr>
            <p:ph type="pic" idx="2"/>
          </p:nvPr>
        </p:nvSpPr>
        <p:spPr>
          <a:xfrm>
            <a:off x="8139634" y="643095"/>
            <a:ext cx="4454013" cy="4548384"/>
          </a:xfrm>
          <a:prstGeom prst="ellipse">
            <a:avLst/>
          </a:prstGeom>
          <a:solidFill>
            <a:srgbClr val="C7CACD"/>
          </a:solidFill>
          <a:ln>
            <a:noFill/>
          </a:ln>
        </p:spPr>
      </p:sp>
      <p:sp>
        <p:nvSpPr>
          <p:cNvPr id="147" name="Google Shape;147;p20"/>
          <p:cNvSpPr txBox="1">
            <a:spLocks noGrp="1"/>
          </p:cNvSpPr>
          <p:nvPr>
            <p:ph type="ctrTitle"/>
          </p:nvPr>
        </p:nvSpPr>
        <p:spPr>
          <a:xfrm>
            <a:off x="403122" y="731583"/>
            <a:ext cx="7736512"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0"/>
          <p:cNvSpPr txBox="1">
            <a:spLocks noGrp="1"/>
          </p:cNvSpPr>
          <p:nvPr>
            <p:ph type="subTitle" idx="1"/>
          </p:nvPr>
        </p:nvSpPr>
        <p:spPr>
          <a:xfrm>
            <a:off x="403122" y="3244341"/>
            <a:ext cx="7750278"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9" name="Google Shape;149;p20"/>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0"/>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0"/>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2" name="Google Shape;152;p20"/>
          <p:cNvSpPr txBox="1">
            <a:spLocks noGrp="1"/>
          </p:cNvSpPr>
          <p:nvPr>
            <p:ph type="body" idx="3"/>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a:solidFill>
                  <a:schemeClr val="dk2"/>
                </a:solidFil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3" name="Google Shape;153;p20"/>
          <p:cNvPicPr preferRelativeResize="0"/>
          <p:nvPr/>
        </p:nvPicPr>
        <p:blipFill rotWithShape="1">
          <a:blip r:embed="rId2">
            <a:alphaModFix/>
          </a:blip>
          <a:srcRect/>
          <a:stretch/>
        </p:blipFill>
        <p:spPr>
          <a:xfrm>
            <a:off x="10789920" y="6400800"/>
            <a:ext cx="923544" cy="176136"/>
          </a:xfrm>
          <a:prstGeom prst="rect">
            <a:avLst/>
          </a:prstGeom>
          <a:noFill/>
          <a:ln>
            <a:noFill/>
          </a:ln>
        </p:spPr>
      </p:pic>
      <p:pic>
        <p:nvPicPr>
          <p:cNvPr id="154" name="Google Shape;154;p20"/>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No Bullets">
  <p:cSld name="Title and Content No Bullets">
    <p:spTree>
      <p:nvGrpSpPr>
        <p:cNvPr id="1" name="Shape 155"/>
        <p:cNvGrpSpPr/>
        <p:nvPr/>
      </p:nvGrpSpPr>
      <p:grpSpPr>
        <a:xfrm>
          <a:off x="0" y="0"/>
          <a:ext cx="0" cy="0"/>
          <a:chOff x="0" y="0"/>
          <a:chExt cx="0" cy="0"/>
        </a:xfrm>
      </p:grpSpPr>
      <p:pic>
        <p:nvPicPr>
          <p:cNvPr id="156" name="Google Shape;156;p21"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7" name="Google Shape;157;p21"/>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21"/>
          <p:cNvSpPr txBox="1">
            <a:spLocks noGrp="1"/>
          </p:cNvSpPr>
          <p:nvPr>
            <p:ph type="body" idx="1"/>
          </p:nvPr>
        </p:nvSpPr>
        <p:spPr>
          <a:xfrm>
            <a:off x="381000" y="1788326"/>
            <a:ext cx="8655424"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228600" algn="l">
              <a:lnSpc>
                <a:spcPct val="100000"/>
              </a:lnSpc>
              <a:spcBef>
                <a:spcPts val="1200"/>
              </a:spcBef>
              <a:spcAft>
                <a:spcPts val="0"/>
              </a:spcAft>
              <a:buClr>
                <a:schemeClr val="dk2"/>
              </a:buClr>
              <a:buSzPts val="1600"/>
              <a:buNone/>
              <a:defRPr sz="1600" b="1" i="0">
                <a:solidFill>
                  <a:schemeClr val="dk2"/>
                </a:solidFill>
                <a:latin typeface="Arial"/>
                <a:ea typeface="Arial"/>
                <a:cs typeface="Arial"/>
                <a:sym typeface="Arial"/>
              </a:defRPr>
            </a:lvl2pPr>
            <a:lvl3pPr marL="1371600" lvl="2" indent="-228600" algn="l">
              <a:lnSpc>
                <a:spcPct val="100000"/>
              </a:lnSpc>
              <a:spcBef>
                <a:spcPts val="1800"/>
              </a:spcBef>
              <a:spcAft>
                <a:spcPts val="0"/>
              </a:spcAft>
              <a:buClr>
                <a:schemeClr val="dk1"/>
              </a:buClr>
              <a:buSzPts val="1600"/>
              <a:buNone/>
              <a:defRPr b="0" i="0">
                <a:latin typeface="Arial"/>
                <a:ea typeface="Arial"/>
                <a:cs typeface="Arial"/>
                <a:sym typeface="Arial"/>
              </a:defRPr>
            </a:lvl3pPr>
            <a:lvl4pPr marL="1828800" lvl="3" indent="-228600" algn="l">
              <a:lnSpc>
                <a:spcPct val="100000"/>
              </a:lnSpc>
              <a:spcBef>
                <a:spcPts val="1800"/>
              </a:spcBef>
              <a:spcAft>
                <a:spcPts val="0"/>
              </a:spcAft>
              <a:buClr>
                <a:schemeClr val="dk1"/>
              </a:buClr>
              <a:buSzPts val="1600"/>
              <a:buNone/>
              <a:defRPr b="0" i="1">
                <a:latin typeface="Arial"/>
                <a:ea typeface="Arial"/>
                <a:cs typeface="Arial"/>
                <a:sym typeface="Arial"/>
              </a:defRPr>
            </a:lvl4pPr>
            <a:lvl5pPr marL="2286000" lvl="4" indent="-228600" algn="l">
              <a:lnSpc>
                <a:spcPct val="100000"/>
              </a:lnSpc>
              <a:spcBef>
                <a:spcPts val="1800"/>
              </a:spcBef>
              <a:spcAft>
                <a:spcPts val="0"/>
              </a:spcAft>
              <a:buClr>
                <a:schemeClr val="dk1"/>
              </a:buClr>
              <a:buSzPts val="14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2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 name="Google Shape;28;p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a:blip r:embed="rId2">
            <a:alphaModFix/>
          </a:blip>
          <a:stretch>
            <a:fillRect/>
          </a:stretch>
        </a:blipFill>
        <a:effectLst/>
      </p:bgPr>
    </p:bg>
    <p:spTree>
      <p:nvGrpSpPr>
        <p:cNvPr id="1" name="Shape 162"/>
        <p:cNvGrpSpPr/>
        <p:nvPr/>
      </p:nvGrpSpPr>
      <p:grpSpPr>
        <a:xfrm>
          <a:off x="0" y="0"/>
          <a:ext cx="0" cy="0"/>
          <a:chOff x="0" y="0"/>
          <a:chExt cx="0" cy="0"/>
        </a:xfrm>
      </p:grpSpPr>
      <p:pic>
        <p:nvPicPr>
          <p:cNvPr id="163" name="Google Shape;163;p22" descr="A close up of a device&#10;&#10;Description automatically generated"/>
          <p:cNvPicPr preferRelativeResize="0"/>
          <p:nvPr/>
        </p:nvPicPr>
        <p:blipFill rotWithShape="1">
          <a:blip r:embed="rId3">
            <a:alphaModFix/>
          </a:blip>
          <a:srcRect/>
          <a:stretch/>
        </p:blipFill>
        <p:spPr>
          <a:xfrm>
            <a:off x="-589993" y="-304800"/>
            <a:ext cx="13275733" cy="7467600"/>
          </a:xfrm>
          <a:prstGeom prst="rect">
            <a:avLst/>
          </a:prstGeom>
          <a:noFill/>
          <a:ln>
            <a:noFill/>
          </a:ln>
        </p:spPr>
      </p:pic>
      <p:sp>
        <p:nvSpPr>
          <p:cNvPr id="164" name="Google Shape;164;p22"/>
          <p:cNvSpPr txBox="1">
            <a:spLocks noGrp="1"/>
          </p:cNvSpPr>
          <p:nvPr>
            <p:ph type="title"/>
          </p:nvPr>
        </p:nvSpPr>
        <p:spPr>
          <a:xfrm>
            <a:off x="3985256" y="1412131"/>
            <a:ext cx="4156364" cy="2954655"/>
          </a:xfrm>
          <a:prstGeom prst="rect">
            <a:avLst/>
          </a:prstGeom>
          <a:noFill/>
          <a:ln>
            <a:noFill/>
          </a:ln>
        </p:spPr>
        <p:txBody>
          <a:bodyPr spcFirstLastPara="1" wrap="square" lIns="0" tIns="0" rIns="0" bIns="0" anchor="ctr" anchorCtr="0">
            <a:spAutoFit/>
          </a:bodyPr>
          <a:lstStyle>
            <a:lvl1pPr lvl="0" algn="ctr">
              <a:lnSpc>
                <a:spcPct val="75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2"/>
          <p:cNvSpPr txBox="1">
            <a:spLocks noGrp="1"/>
          </p:cNvSpPr>
          <p:nvPr>
            <p:ph type="body" idx="1"/>
          </p:nvPr>
        </p:nvSpPr>
        <p:spPr>
          <a:xfrm>
            <a:off x="4493252" y="4507343"/>
            <a:ext cx="3297383" cy="79533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66" name="Google Shape;166;p2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Header Image">
  <p:cSld name="Section Header Image">
    <p:bg>
      <p:bgPr>
        <a:solidFill>
          <a:srgbClr val="EDEEEF"/>
        </a:solidFill>
        <a:effectLst/>
      </p:bgPr>
    </p:bg>
    <p:spTree>
      <p:nvGrpSpPr>
        <p:cNvPr id="1" name="Shape 169"/>
        <p:cNvGrpSpPr/>
        <p:nvPr/>
      </p:nvGrpSpPr>
      <p:grpSpPr>
        <a:xfrm>
          <a:off x="0" y="0"/>
          <a:ext cx="0" cy="0"/>
          <a:chOff x="0" y="0"/>
          <a:chExt cx="0" cy="0"/>
        </a:xfrm>
      </p:grpSpPr>
      <p:sp>
        <p:nvSpPr>
          <p:cNvPr id="170" name="Google Shape;170;p23"/>
          <p:cNvSpPr>
            <a:spLocks noGrp="1"/>
          </p:cNvSpPr>
          <p:nvPr>
            <p:ph type="pic" idx="2"/>
          </p:nvPr>
        </p:nvSpPr>
        <p:spPr>
          <a:xfrm>
            <a:off x="0" y="0"/>
            <a:ext cx="12192000" cy="6858000"/>
          </a:xfrm>
          <a:prstGeom prst="rect">
            <a:avLst/>
          </a:prstGeom>
          <a:noFill/>
          <a:ln>
            <a:noFill/>
          </a:ln>
        </p:spPr>
      </p:sp>
      <p:sp>
        <p:nvSpPr>
          <p:cNvPr id="171" name="Google Shape;171;p2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74" name="Google Shape;174;p23"/>
          <p:cNvPicPr preferRelativeResize="0"/>
          <p:nvPr/>
        </p:nvPicPr>
        <p:blipFill rotWithShape="1">
          <a:blip r:embed="rId2">
            <a:alphaModFix/>
          </a:blip>
          <a:srcRect/>
          <a:stretch/>
        </p:blipFill>
        <p:spPr>
          <a:xfrm>
            <a:off x="10790000" y="6397249"/>
            <a:ext cx="924976" cy="176844"/>
          </a:xfrm>
          <a:prstGeom prst="rect">
            <a:avLst/>
          </a:prstGeom>
          <a:noFill/>
          <a:ln>
            <a:noFill/>
          </a:ln>
        </p:spPr>
      </p:pic>
      <p:sp>
        <p:nvSpPr>
          <p:cNvPr id="175" name="Google Shape;175;p23"/>
          <p:cNvSpPr>
            <a:spLocks noGrp="1"/>
          </p:cNvSpPr>
          <p:nvPr>
            <p:ph type="body" idx="1"/>
          </p:nvPr>
        </p:nvSpPr>
        <p:spPr>
          <a:xfrm>
            <a:off x="2286000" y="914400"/>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b="1" i="0">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None/>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3"/>
          <p:cNvSpPr>
            <a:spLocks noGrp="1"/>
          </p:cNvSpPr>
          <p:nvPr>
            <p:ph type="body" idx="3"/>
          </p:nvPr>
        </p:nvSpPr>
        <p:spPr>
          <a:xfrm>
            <a:off x="-3520440" y="821933"/>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a:lvl1pPr>
            <a:lvl2pPr marL="914400" lvl="1" indent="-330200" algn="ctr">
              <a:lnSpc>
                <a:spcPct val="100000"/>
              </a:lnSpc>
              <a:spcBef>
                <a:spcPts val="900"/>
              </a:spcBef>
              <a:spcAft>
                <a:spcPts val="0"/>
              </a:spcAft>
              <a:buClr>
                <a:schemeClr val="dk1"/>
              </a:buClr>
              <a:buSzPts val="1600"/>
              <a:buFont typeface="Arial"/>
              <a:buChar char="•"/>
              <a:defRPr sz="1600"/>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7" name="Google Shape;177;p23"/>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24" descr="Shape, arrow&#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0" name="Google Shape;180;p24"/>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4"/>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82" name="Google Shape;182;p2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85" name="Google Shape;185;p24"/>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186" name="Google Shape;186;p24"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_Quote">
  <p:cSld name="1_Quote">
    <p:bg>
      <p:bgPr>
        <a:blipFill>
          <a:blip r:embed="rId2">
            <a:alphaModFix/>
          </a:blip>
          <a:stretch>
            <a:fillRect/>
          </a:stretch>
        </a:blipFill>
        <a:effectLst/>
      </p:bgPr>
    </p:bg>
    <p:spTree>
      <p:nvGrpSpPr>
        <p:cNvPr id="1" name="Shape 187"/>
        <p:cNvGrpSpPr/>
        <p:nvPr/>
      </p:nvGrpSpPr>
      <p:grpSpPr>
        <a:xfrm>
          <a:off x="0" y="0"/>
          <a:ext cx="0" cy="0"/>
          <a:chOff x="0" y="0"/>
          <a:chExt cx="0" cy="0"/>
        </a:xfrm>
      </p:grpSpPr>
      <p:sp>
        <p:nvSpPr>
          <p:cNvPr id="188" name="Google Shape;188;p25"/>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5"/>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90" name="Google Shape;190;p2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93" name="Google Shape;193;p25"/>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194" name="Google Shape;194;p25"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5"/>
        <p:cNvGrpSpPr/>
        <p:nvPr/>
      </p:nvGrpSpPr>
      <p:grpSpPr>
        <a:xfrm>
          <a:off x="0" y="0"/>
          <a:ext cx="0" cy="0"/>
          <a:chOff x="0" y="0"/>
          <a:chExt cx="0" cy="0"/>
        </a:xfrm>
      </p:grpSpPr>
      <p:pic>
        <p:nvPicPr>
          <p:cNvPr id="196" name="Google Shape;196;p26" descr="Icon&#10;&#10;Description automatically generated"/>
          <p:cNvPicPr preferRelativeResize="0"/>
          <p:nvPr/>
        </p:nvPicPr>
        <p:blipFill rotWithShape="1">
          <a:blip r:embed="rId2">
            <a:alphaModFix/>
          </a:blip>
          <a:srcRect/>
          <a:stretch/>
        </p:blipFill>
        <p:spPr>
          <a:xfrm>
            <a:off x="8969188" y="-629586"/>
            <a:ext cx="3621741" cy="3621741"/>
          </a:xfrm>
          <a:prstGeom prst="rect">
            <a:avLst/>
          </a:prstGeom>
          <a:noFill/>
          <a:ln>
            <a:noFill/>
          </a:ln>
        </p:spPr>
      </p:pic>
      <p:sp>
        <p:nvSpPr>
          <p:cNvPr id="197" name="Google Shape;197;p26"/>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26"/>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26"/>
          <p:cNvSpPr txBox="1">
            <a:spLocks noGrp="1"/>
          </p:cNvSpPr>
          <p:nvPr>
            <p:ph type="body" idx="2"/>
          </p:nvPr>
        </p:nvSpPr>
        <p:spPr>
          <a:xfrm>
            <a:off x="6382871"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26"/>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26"/>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and Circular Photo">
  <p:cSld name="Text and Circular Photo">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27"/>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Clr>
                <a:schemeClr val="dk2"/>
              </a:buClr>
              <a:buSzPts val="1900"/>
              <a:buNone/>
              <a:defRPr b="1" i="0">
                <a:solidFill>
                  <a:schemeClr val="dk2"/>
                </a:solidFill>
                <a:latin typeface="Arial"/>
                <a:ea typeface="Arial"/>
                <a:cs typeface="Arial"/>
                <a:sym typeface="Arial"/>
              </a:defRPr>
            </a:lvl1pPr>
            <a:lvl2pPr marL="914400" lvl="1" indent="-355600" algn="l">
              <a:lnSpc>
                <a:spcPct val="100000"/>
              </a:lnSpc>
              <a:spcBef>
                <a:spcPts val="3000"/>
              </a:spcBef>
              <a:spcAft>
                <a:spcPts val="0"/>
              </a:spcAft>
              <a:buClr>
                <a:schemeClr val="dk1"/>
              </a:buClr>
              <a:buSzPts val="2000"/>
              <a:buFont typeface="Arial"/>
              <a:buChar char="•"/>
              <a:defRPr sz="20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7"/>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27"/>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2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09" name="Google Shape;209;p27"/>
          <p:cNvSpPr>
            <a:spLocks noGrp="1"/>
          </p:cNvSpPr>
          <p:nvPr>
            <p:ph type="pic" idx="2"/>
          </p:nvPr>
        </p:nvSpPr>
        <p:spPr>
          <a:xfrm>
            <a:off x="7621429" y="1928470"/>
            <a:ext cx="3423087" cy="3495615"/>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quare Photo and Text">
  <p:cSld name="Square Photo and Text">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8"/>
          <p:cNvSpPr txBox="1">
            <a:spLocks noGrp="1"/>
          </p:cNvSpPr>
          <p:nvPr>
            <p:ph type="body" idx="1"/>
          </p:nvPr>
        </p:nvSpPr>
        <p:spPr>
          <a:xfrm>
            <a:off x="6956424" y="2179479"/>
            <a:ext cx="4191001" cy="34116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710"/>
              <a:buNone/>
              <a:defRPr sz="1800" b="1" i="0">
                <a:solidFill>
                  <a:schemeClr val="accent2"/>
                </a:solidFill>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Font typeface="Arial"/>
              <a:buNone/>
              <a:defRPr sz="18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28"/>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28"/>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2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16" name="Google Shape;216;p28"/>
          <p:cNvSpPr>
            <a:spLocks noGrp="1"/>
          </p:cNvSpPr>
          <p:nvPr>
            <p:ph type="pic" idx="2"/>
          </p:nvPr>
        </p:nvSpPr>
        <p:spPr>
          <a:xfrm>
            <a:off x="1849328" y="2060164"/>
            <a:ext cx="4064780" cy="3530946"/>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9"/>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29"/>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2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2"/>
        <p:cNvGrpSpPr/>
        <p:nvPr/>
      </p:nvGrpSpPr>
      <p:grpSpPr>
        <a:xfrm>
          <a:off x="0" y="0"/>
          <a:ext cx="0" cy="0"/>
          <a:chOff x="0" y="0"/>
          <a:chExt cx="0" cy="0"/>
        </a:xfrm>
      </p:grpSpPr>
      <p:sp>
        <p:nvSpPr>
          <p:cNvPr id="223" name="Google Shape;223;p30"/>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30"/>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30"/>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No Bullets" type="obj">
  <p:cSld name="OBJECT">
    <p:spTree>
      <p:nvGrpSpPr>
        <p:cNvPr id="1" name="Shape 234"/>
        <p:cNvGrpSpPr/>
        <p:nvPr/>
      </p:nvGrpSpPr>
      <p:grpSpPr>
        <a:xfrm>
          <a:off x="0" y="0"/>
          <a:ext cx="0" cy="0"/>
          <a:chOff x="0" y="0"/>
          <a:chExt cx="0" cy="0"/>
        </a:xfrm>
      </p:grpSpPr>
      <p:pic>
        <p:nvPicPr>
          <p:cNvPr id="235" name="Google Shape;235;p32"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6" name="Google Shape;236;p32"/>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2"/>
          <p:cNvSpPr txBox="1">
            <a:spLocks noGrp="1"/>
          </p:cNvSpPr>
          <p:nvPr>
            <p:ph type="body" idx="1"/>
          </p:nvPr>
        </p:nvSpPr>
        <p:spPr>
          <a:xfrm>
            <a:off x="381000" y="1788326"/>
            <a:ext cx="8655424"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228600" algn="l">
              <a:lnSpc>
                <a:spcPct val="100000"/>
              </a:lnSpc>
              <a:spcBef>
                <a:spcPts val="1200"/>
              </a:spcBef>
              <a:spcAft>
                <a:spcPts val="0"/>
              </a:spcAft>
              <a:buClr>
                <a:schemeClr val="dk2"/>
              </a:buClr>
              <a:buSzPts val="1600"/>
              <a:buNone/>
              <a:defRPr sz="1600" b="1" i="0">
                <a:solidFill>
                  <a:schemeClr val="dk2"/>
                </a:solidFill>
                <a:latin typeface="Arial"/>
                <a:ea typeface="Arial"/>
                <a:cs typeface="Arial"/>
                <a:sym typeface="Arial"/>
              </a:defRPr>
            </a:lvl2pPr>
            <a:lvl3pPr marL="1371600" lvl="2" indent="-228600" algn="l">
              <a:lnSpc>
                <a:spcPct val="100000"/>
              </a:lnSpc>
              <a:spcBef>
                <a:spcPts val="1800"/>
              </a:spcBef>
              <a:spcAft>
                <a:spcPts val="0"/>
              </a:spcAft>
              <a:buClr>
                <a:schemeClr val="dk1"/>
              </a:buClr>
              <a:buSzPts val="1600"/>
              <a:buNone/>
              <a:defRPr b="0" i="0">
                <a:latin typeface="Arial"/>
                <a:ea typeface="Arial"/>
                <a:cs typeface="Arial"/>
                <a:sym typeface="Arial"/>
              </a:defRPr>
            </a:lvl3pPr>
            <a:lvl4pPr marL="1828800" lvl="3" indent="-228600" algn="l">
              <a:lnSpc>
                <a:spcPct val="100000"/>
              </a:lnSpc>
              <a:spcBef>
                <a:spcPts val="1800"/>
              </a:spcBef>
              <a:spcAft>
                <a:spcPts val="0"/>
              </a:spcAft>
              <a:buClr>
                <a:schemeClr val="dk1"/>
              </a:buClr>
              <a:buSzPts val="1600"/>
              <a:buNone/>
              <a:defRPr b="0" i="1">
                <a:latin typeface="Arial"/>
                <a:ea typeface="Arial"/>
                <a:cs typeface="Arial"/>
                <a:sym typeface="Arial"/>
              </a:defRPr>
            </a:lvl4pPr>
            <a:lvl5pPr marL="2286000" lvl="4" indent="-228600" algn="l">
              <a:lnSpc>
                <a:spcPct val="100000"/>
              </a:lnSpc>
              <a:spcBef>
                <a:spcPts val="1800"/>
              </a:spcBef>
              <a:spcAft>
                <a:spcPts val="0"/>
              </a:spcAft>
              <a:buClr>
                <a:schemeClr val="dk1"/>
              </a:buClr>
              <a:buSzPts val="14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3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3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3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1"/>
        <p:cNvGrpSpPr/>
        <p:nvPr/>
      </p:nvGrpSpPr>
      <p:grpSpPr>
        <a:xfrm>
          <a:off x="0" y="0"/>
          <a:ext cx="0" cy="0"/>
          <a:chOff x="0" y="0"/>
          <a:chExt cx="0" cy="0"/>
        </a:xfrm>
      </p:grpSpPr>
      <p:pic>
        <p:nvPicPr>
          <p:cNvPr id="242" name="Google Shape;242;p33"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3" name="Google Shape;243;p33"/>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4" name="Google Shape;244;p33"/>
          <p:cNvSpPr txBox="1">
            <a:spLocks noGrp="1"/>
          </p:cNvSpPr>
          <p:nvPr>
            <p:ph type="body" idx="1"/>
          </p:nvPr>
        </p:nvSpPr>
        <p:spPr>
          <a:xfrm>
            <a:off x="381000" y="1788326"/>
            <a:ext cx="11430000"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3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3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3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34"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50" name="Google Shape;250;p34"/>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34"/>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2" name="Google Shape;252;p34"/>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34"/>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34"/>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55" name="Google Shape;255;p34"/>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6" name="Google Shape;256;p34"/>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257" name="Google Shape;257;p34"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35"/>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35"/>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1" name="Google Shape;261;p35"/>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35"/>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35"/>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64" name="Google Shape;264;p35"/>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5" name="Google Shape;265;p35"/>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266" name="Google Shape;266;p35"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blipFill>
          <a:blip r:embed="rId2">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36" descr="A picture containing gam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69" name="Google Shape;269;p36"/>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36"/>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1" name="Google Shape;271;p36"/>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2" name="Google Shape;272;p36"/>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36"/>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74" name="Google Shape;274;p36"/>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b="0" i="0">
                <a:solidFill>
                  <a:schemeClr val="dk2"/>
                </a:solidFill>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75" name="Google Shape;275;p36"/>
          <p:cNvPicPr preferRelativeResize="0"/>
          <p:nvPr/>
        </p:nvPicPr>
        <p:blipFill rotWithShape="1">
          <a:blip r:embed="rId4">
            <a:alphaModFix/>
          </a:blip>
          <a:srcRect/>
          <a:stretch/>
        </p:blipFill>
        <p:spPr>
          <a:xfrm>
            <a:off x="10789920" y="6400800"/>
            <a:ext cx="923544" cy="176136"/>
          </a:xfrm>
          <a:prstGeom prst="rect">
            <a:avLst/>
          </a:prstGeom>
          <a:noFill/>
          <a:ln>
            <a:noFill/>
          </a:ln>
        </p:spPr>
      </p:pic>
      <p:pic>
        <p:nvPicPr>
          <p:cNvPr id="276" name="Google Shape;276;p36"/>
          <p:cNvPicPr preferRelativeResize="0"/>
          <p:nvPr/>
        </p:nvPicPr>
        <p:blipFill rotWithShape="1">
          <a:blip r:embed="rId5">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itle Slide Photo">
  <p:cSld name="Title Slide Photo">
    <p:bg>
      <p:bgPr>
        <a:solidFill>
          <a:srgbClr val="EDEEEF"/>
        </a:solidFill>
        <a:effectLst/>
      </p:bgPr>
    </p:bg>
    <p:spTree>
      <p:nvGrpSpPr>
        <p:cNvPr id="1" name="Shape 277"/>
        <p:cNvGrpSpPr/>
        <p:nvPr/>
      </p:nvGrpSpPr>
      <p:grpSpPr>
        <a:xfrm>
          <a:off x="0" y="0"/>
          <a:ext cx="0" cy="0"/>
          <a:chOff x="0" y="0"/>
          <a:chExt cx="0" cy="0"/>
        </a:xfrm>
      </p:grpSpPr>
      <p:sp>
        <p:nvSpPr>
          <p:cNvPr id="278" name="Google Shape;278;p37"/>
          <p:cNvSpPr>
            <a:spLocks noGrp="1"/>
          </p:cNvSpPr>
          <p:nvPr>
            <p:ph type="pic" idx="2"/>
          </p:nvPr>
        </p:nvSpPr>
        <p:spPr>
          <a:xfrm>
            <a:off x="8139634" y="643095"/>
            <a:ext cx="4454013" cy="4548384"/>
          </a:xfrm>
          <a:prstGeom prst="ellipse">
            <a:avLst/>
          </a:prstGeom>
          <a:solidFill>
            <a:srgbClr val="C7CACD"/>
          </a:solidFill>
          <a:ln>
            <a:noFill/>
          </a:ln>
        </p:spPr>
      </p:sp>
      <p:sp>
        <p:nvSpPr>
          <p:cNvPr id="279" name="Google Shape;279;p37"/>
          <p:cNvSpPr txBox="1">
            <a:spLocks noGrp="1"/>
          </p:cNvSpPr>
          <p:nvPr>
            <p:ph type="ctrTitle"/>
          </p:nvPr>
        </p:nvSpPr>
        <p:spPr>
          <a:xfrm>
            <a:off x="403122" y="731583"/>
            <a:ext cx="7736512"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37"/>
          <p:cNvSpPr txBox="1">
            <a:spLocks noGrp="1"/>
          </p:cNvSpPr>
          <p:nvPr>
            <p:ph type="subTitle" idx="1"/>
          </p:nvPr>
        </p:nvSpPr>
        <p:spPr>
          <a:xfrm>
            <a:off x="403122" y="3244341"/>
            <a:ext cx="7750278"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1" name="Google Shape;281;p37"/>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37"/>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p37"/>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84" name="Google Shape;284;p37"/>
          <p:cNvSpPr txBox="1">
            <a:spLocks noGrp="1"/>
          </p:cNvSpPr>
          <p:nvPr>
            <p:ph type="body" idx="3"/>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a:solidFill>
                  <a:schemeClr val="dk2"/>
                </a:solidFil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85" name="Google Shape;285;p37"/>
          <p:cNvPicPr preferRelativeResize="0"/>
          <p:nvPr/>
        </p:nvPicPr>
        <p:blipFill rotWithShape="1">
          <a:blip r:embed="rId2">
            <a:alphaModFix/>
          </a:blip>
          <a:srcRect/>
          <a:stretch/>
        </p:blipFill>
        <p:spPr>
          <a:xfrm>
            <a:off x="10789920" y="6400800"/>
            <a:ext cx="923544" cy="176136"/>
          </a:xfrm>
          <a:prstGeom prst="rect">
            <a:avLst/>
          </a:prstGeom>
          <a:noFill/>
          <a:ln>
            <a:noFill/>
          </a:ln>
        </p:spPr>
      </p:pic>
      <p:pic>
        <p:nvPicPr>
          <p:cNvPr id="286" name="Google Shape;286;p37"/>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87"/>
        <p:cNvGrpSpPr/>
        <p:nvPr/>
      </p:nvGrpSpPr>
      <p:grpSpPr>
        <a:xfrm>
          <a:off x="0" y="0"/>
          <a:ext cx="0" cy="0"/>
          <a:chOff x="0" y="0"/>
          <a:chExt cx="0" cy="0"/>
        </a:xfrm>
      </p:grpSpPr>
      <p:pic>
        <p:nvPicPr>
          <p:cNvPr id="288" name="Google Shape;288;p38" descr="A close up of a device&#10;&#10;Description automatically generated"/>
          <p:cNvPicPr preferRelativeResize="0"/>
          <p:nvPr/>
        </p:nvPicPr>
        <p:blipFill rotWithShape="1">
          <a:blip r:embed="rId3">
            <a:alphaModFix/>
          </a:blip>
          <a:srcRect/>
          <a:stretch/>
        </p:blipFill>
        <p:spPr>
          <a:xfrm>
            <a:off x="-589993" y="-304800"/>
            <a:ext cx="13275733" cy="7467600"/>
          </a:xfrm>
          <a:prstGeom prst="rect">
            <a:avLst/>
          </a:prstGeom>
          <a:noFill/>
          <a:ln>
            <a:noFill/>
          </a:ln>
        </p:spPr>
      </p:pic>
      <p:sp>
        <p:nvSpPr>
          <p:cNvPr id="289" name="Google Shape;289;p38"/>
          <p:cNvSpPr txBox="1">
            <a:spLocks noGrp="1"/>
          </p:cNvSpPr>
          <p:nvPr>
            <p:ph type="title"/>
          </p:nvPr>
        </p:nvSpPr>
        <p:spPr>
          <a:xfrm>
            <a:off x="3985256" y="1412131"/>
            <a:ext cx="4156364" cy="2954655"/>
          </a:xfrm>
          <a:prstGeom prst="rect">
            <a:avLst/>
          </a:prstGeom>
          <a:noFill/>
          <a:ln>
            <a:noFill/>
          </a:ln>
        </p:spPr>
        <p:txBody>
          <a:bodyPr spcFirstLastPara="1" wrap="square" lIns="0" tIns="0" rIns="0" bIns="0" anchor="ctr" anchorCtr="0">
            <a:spAutoFit/>
          </a:bodyPr>
          <a:lstStyle>
            <a:lvl1pPr lvl="0" algn="ctr">
              <a:lnSpc>
                <a:spcPct val="75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8"/>
          <p:cNvSpPr txBox="1">
            <a:spLocks noGrp="1"/>
          </p:cNvSpPr>
          <p:nvPr>
            <p:ph type="body" idx="1"/>
          </p:nvPr>
        </p:nvSpPr>
        <p:spPr>
          <a:xfrm>
            <a:off x="4493252" y="4507343"/>
            <a:ext cx="3297383" cy="79533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291" name="Google Shape;291;p38"/>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38"/>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3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Section Header Image">
  <p:cSld name="Section Header Image">
    <p:bg>
      <p:bgPr>
        <a:solidFill>
          <a:srgbClr val="EDEEEF"/>
        </a:solidFill>
        <a:effectLst/>
      </p:bgPr>
    </p:bg>
    <p:spTree>
      <p:nvGrpSpPr>
        <p:cNvPr id="1" name="Shape 294"/>
        <p:cNvGrpSpPr/>
        <p:nvPr/>
      </p:nvGrpSpPr>
      <p:grpSpPr>
        <a:xfrm>
          <a:off x="0" y="0"/>
          <a:ext cx="0" cy="0"/>
          <a:chOff x="0" y="0"/>
          <a:chExt cx="0" cy="0"/>
        </a:xfrm>
      </p:grpSpPr>
      <p:sp>
        <p:nvSpPr>
          <p:cNvPr id="295" name="Google Shape;295;p39"/>
          <p:cNvSpPr>
            <a:spLocks noGrp="1"/>
          </p:cNvSpPr>
          <p:nvPr>
            <p:ph type="pic" idx="2"/>
          </p:nvPr>
        </p:nvSpPr>
        <p:spPr>
          <a:xfrm>
            <a:off x="0" y="0"/>
            <a:ext cx="12192000" cy="6858000"/>
          </a:xfrm>
          <a:prstGeom prst="rect">
            <a:avLst/>
          </a:prstGeom>
          <a:noFill/>
          <a:ln>
            <a:noFill/>
          </a:ln>
        </p:spPr>
      </p:sp>
      <p:sp>
        <p:nvSpPr>
          <p:cNvPr id="296" name="Google Shape;296;p39"/>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39"/>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3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299" name="Google Shape;299;p39"/>
          <p:cNvPicPr preferRelativeResize="0"/>
          <p:nvPr/>
        </p:nvPicPr>
        <p:blipFill rotWithShape="1">
          <a:blip r:embed="rId2">
            <a:alphaModFix/>
          </a:blip>
          <a:srcRect/>
          <a:stretch/>
        </p:blipFill>
        <p:spPr>
          <a:xfrm>
            <a:off x="10790000" y="6397249"/>
            <a:ext cx="924976" cy="176844"/>
          </a:xfrm>
          <a:prstGeom prst="rect">
            <a:avLst/>
          </a:prstGeom>
          <a:noFill/>
          <a:ln>
            <a:noFill/>
          </a:ln>
        </p:spPr>
      </p:pic>
      <p:sp>
        <p:nvSpPr>
          <p:cNvPr id="300" name="Google Shape;300;p39"/>
          <p:cNvSpPr>
            <a:spLocks noGrp="1"/>
          </p:cNvSpPr>
          <p:nvPr>
            <p:ph type="body" idx="1"/>
          </p:nvPr>
        </p:nvSpPr>
        <p:spPr>
          <a:xfrm>
            <a:off x="2286000" y="914400"/>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b="1" i="0">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None/>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39"/>
          <p:cNvSpPr>
            <a:spLocks noGrp="1"/>
          </p:cNvSpPr>
          <p:nvPr>
            <p:ph type="body" idx="3"/>
          </p:nvPr>
        </p:nvSpPr>
        <p:spPr>
          <a:xfrm>
            <a:off x="-3520440" y="821933"/>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a:lvl1pPr>
            <a:lvl2pPr marL="914400" lvl="1" indent="-330200" algn="ctr">
              <a:lnSpc>
                <a:spcPct val="100000"/>
              </a:lnSpc>
              <a:spcBef>
                <a:spcPts val="900"/>
              </a:spcBef>
              <a:spcAft>
                <a:spcPts val="0"/>
              </a:spcAft>
              <a:buClr>
                <a:schemeClr val="dk1"/>
              </a:buClr>
              <a:buSzPts val="1600"/>
              <a:buFont typeface="Arial"/>
              <a:buChar char="•"/>
              <a:defRPr sz="1600"/>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02" name="Google Shape;302;p39"/>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a:alphaModFix/>
          </a:blip>
          <a:stretch>
            <a:fillRect/>
          </a:stretch>
        </a:blipFill>
        <a:effectLst/>
      </p:bgPr>
    </p:bg>
    <p:spTree>
      <p:nvGrpSpPr>
        <p:cNvPr id="1" name="Shape 303"/>
        <p:cNvGrpSpPr/>
        <p:nvPr/>
      </p:nvGrpSpPr>
      <p:grpSpPr>
        <a:xfrm>
          <a:off x="0" y="0"/>
          <a:ext cx="0" cy="0"/>
          <a:chOff x="0" y="0"/>
          <a:chExt cx="0" cy="0"/>
        </a:xfrm>
      </p:grpSpPr>
      <p:pic>
        <p:nvPicPr>
          <p:cNvPr id="304" name="Google Shape;304;p40" descr="Shape, arrow&#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5" name="Google Shape;305;p40"/>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40"/>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307" name="Google Shape;307;p40"/>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40"/>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40"/>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310" name="Google Shape;310;p40"/>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311" name="Google Shape;311;p40"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1_Quote">
  <p:cSld name="1_Quote">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41"/>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315" name="Google Shape;315;p4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4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4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318" name="Google Shape;318;p41"/>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319" name="Google Shape;319;p41"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0"/>
        <p:cNvGrpSpPr/>
        <p:nvPr/>
      </p:nvGrpSpPr>
      <p:grpSpPr>
        <a:xfrm>
          <a:off x="0" y="0"/>
          <a:ext cx="0" cy="0"/>
          <a:chOff x="0" y="0"/>
          <a:chExt cx="0" cy="0"/>
        </a:xfrm>
      </p:grpSpPr>
      <p:pic>
        <p:nvPicPr>
          <p:cNvPr id="321" name="Google Shape;321;p42" descr="Icon&#10;&#10;Description automatically generated"/>
          <p:cNvPicPr preferRelativeResize="0"/>
          <p:nvPr/>
        </p:nvPicPr>
        <p:blipFill rotWithShape="1">
          <a:blip r:embed="rId2">
            <a:alphaModFix/>
          </a:blip>
          <a:srcRect/>
          <a:stretch/>
        </p:blipFill>
        <p:spPr>
          <a:xfrm>
            <a:off x="8969188" y="-629586"/>
            <a:ext cx="3621741" cy="3621741"/>
          </a:xfrm>
          <a:prstGeom prst="rect">
            <a:avLst/>
          </a:prstGeom>
          <a:noFill/>
          <a:ln>
            <a:noFill/>
          </a:ln>
        </p:spPr>
      </p:pic>
      <p:sp>
        <p:nvSpPr>
          <p:cNvPr id="322" name="Google Shape;322;p42"/>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42"/>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42"/>
          <p:cNvSpPr txBox="1">
            <a:spLocks noGrp="1"/>
          </p:cNvSpPr>
          <p:nvPr>
            <p:ph type="body" idx="2"/>
          </p:nvPr>
        </p:nvSpPr>
        <p:spPr>
          <a:xfrm>
            <a:off x="6382871"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4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4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7" name="Google Shape;327;p4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and Circular Photo">
  <p:cSld name="Text and Circular Photo">
    <p:spTree>
      <p:nvGrpSpPr>
        <p:cNvPr id="1" name="Shape 328"/>
        <p:cNvGrpSpPr/>
        <p:nvPr/>
      </p:nvGrpSpPr>
      <p:grpSpPr>
        <a:xfrm>
          <a:off x="0" y="0"/>
          <a:ext cx="0" cy="0"/>
          <a:chOff x="0" y="0"/>
          <a:chExt cx="0" cy="0"/>
        </a:xfrm>
      </p:grpSpPr>
      <p:sp>
        <p:nvSpPr>
          <p:cNvPr id="329" name="Google Shape;329;p43"/>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0" name="Google Shape;330;p43"/>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Clr>
                <a:schemeClr val="dk2"/>
              </a:buClr>
              <a:buSzPts val="1900"/>
              <a:buNone/>
              <a:defRPr b="1" i="0">
                <a:solidFill>
                  <a:schemeClr val="dk2"/>
                </a:solidFill>
                <a:latin typeface="Arial"/>
                <a:ea typeface="Arial"/>
                <a:cs typeface="Arial"/>
                <a:sym typeface="Arial"/>
              </a:defRPr>
            </a:lvl1pPr>
            <a:lvl2pPr marL="914400" lvl="1" indent="-355600" algn="l">
              <a:lnSpc>
                <a:spcPct val="100000"/>
              </a:lnSpc>
              <a:spcBef>
                <a:spcPts val="3000"/>
              </a:spcBef>
              <a:spcAft>
                <a:spcPts val="0"/>
              </a:spcAft>
              <a:buClr>
                <a:schemeClr val="dk1"/>
              </a:buClr>
              <a:buSzPts val="2000"/>
              <a:buFont typeface="Arial"/>
              <a:buChar char="•"/>
              <a:defRPr sz="20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4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4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3" name="Google Shape;333;p4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34" name="Google Shape;334;p43"/>
          <p:cNvSpPr>
            <a:spLocks noGrp="1"/>
          </p:cNvSpPr>
          <p:nvPr>
            <p:ph type="pic" idx="2"/>
          </p:nvPr>
        </p:nvSpPr>
        <p:spPr>
          <a:xfrm>
            <a:off x="7621429" y="1928470"/>
            <a:ext cx="3423087" cy="3495615"/>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quare Photo and Text">
  <p:cSld name="Square Photo and Text">
    <p:spTree>
      <p:nvGrpSpPr>
        <p:cNvPr id="1" name="Shape 335"/>
        <p:cNvGrpSpPr/>
        <p:nvPr/>
      </p:nvGrpSpPr>
      <p:grpSpPr>
        <a:xfrm>
          <a:off x="0" y="0"/>
          <a:ext cx="0" cy="0"/>
          <a:chOff x="0" y="0"/>
          <a:chExt cx="0" cy="0"/>
        </a:xfrm>
      </p:grpSpPr>
      <p:sp>
        <p:nvSpPr>
          <p:cNvPr id="336" name="Google Shape;336;p44"/>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7" name="Google Shape;337;p44"/>
          <p:cNvSpPr txBox="1">
            <a:spLocks noGrp="1"/>
          </p:cNvSpPr>
          <p:nvPr>
            <p:ph type="body" idx="1"/>
          </p:nvPr>
        </p:nvSpPr>
        <p:spPr>
          <a:xfrm>
            <a:off x="6956424" y="2179479"/>
            <a:ext cx="4191001" cy="34116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710"/>
              <a:buNone/>
              <a:defRPr sz="1800" b="1" i="0">
                <a:solidFill>
                  <a:schemeClr val="accent2"/>
                </a:solidFill>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Font typeface="Arial"/>
              <a:buNone/>
              <a:defRPr sz="18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4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4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41" name="Google Shape;341;p44"/>
          <p:cNvSpPr>
            <a:spLocks noGrp="1"/>
          </p:cNvSpPr>
          <p:nvPr>
            <p:ph type="pic" idx="2"/>
          </p:nvPr>
        </p:nvSpPr>
        <p:spPr>
          <a:xfrm>
            <a:off x="1849328" y="2060164"/>
            <a:ext cx="4064780" cy="3530946"/>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2"/>
        <p:cNvGrpSpPr/>
        <p:nvPr/>
      </p:nvGrpSpPr>
      <p:grpSpPr>
        <a:xfrm>
          <a:off x="0" y="0"/>
          <a:ext cx="0" cy="0"/>
          <a:chOff x="0" y="0"/>
          <a:chExt cx="0" cy="0"/>
        </a:xfrm>
      </p:grpSpPr>
      <p:sp>
        <p:nvSpPr>
          <p:cNvPr id="343" name="Google Shape;343;p45"/>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4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5" name="Google Shape;345;p4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4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7"/>
        <p:cNvGrpSpPr/>
        <p:nvPr/>
      </p:nvGrpSpPr>
      <p:grpSpPr>
        <a:xfrm>
          <a:off x="0" y="0"/>
          <a:ext cx="0" cy="0"/>
          <a:chOff x="0" y="0"/>
          <a:chExt cx="0" cy="0"/>
        </a:xfrm>
      </p:grpSpPr>
      <p:sp>
        <p:nvSpPr>
          <p:cNvPr id="348" name="Google Shape;348;p46"/>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46"/>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4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6.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5.png"/><Relationship Id="rId2" Type="http://schemas.openxmlformats.org/officeDocument/2006/relationships/slideLayout" Target="../slideLayouts/slideLayout30.xml"/><Relationship Id="rId16"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4"/>
          <p:cNvSpPr txBox="1">
            <a:spLocks noGrp="1"/>
          </p:cNvSpPr>
          <p:nvPr>
            <p:ph type="body" idx="1"/>
          </p:nvPr>
        </p:nvSpPr>
        <p:spPr>
          <a:xfrm>
            <a:off x="381000" y="1799665"/>
            <a:ext cx="11371008" cy="414393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800"/>
              </a:spcBef>
              <a:spcAft>
                <a:spcPts val="0"/>
              </a:spcAft>
              <a:buClr>
                <a:schemeClr val="dk2"/>
              </a:buClr>
              <a:buSzPts val="1900"/>
              <a:buFont typeface="Arial"/>
              <a:buNone/>
              <a:defRPr sz="2000" b="1" i="0" u="none" strike="noStrike" cap="none">
                <a:solidFill>
                  <a:schemeClr val="dk2"/>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1800"/>
              </a:spcBef>
              <a:spcAft>
                <a:spcPts val="0"/>
              </a:spcAft>
              <a:buClr>
                <a:schemeClr val="dk1"/>
              </a:buClr>
              <a:buSzPts val="1600"/>
              <a:buFont typeface="Palatino"/>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dk1"/>
              </a:buClr>
              <a:buSzPts val="1600"/>
              <a:buFont typeface="Arial"/>
              <a:buChar char="•"/>
              <a:defRPr sz="1600" b="0" i="1" u="none" strike="noStrike" cap="none">
                <a:solidFill>
                  <a:schemeClr val="dk1"/>
                </a:solidFill>
                <a:latin typeface="Arial"/>
                <a:ea typeface="Arial"/>
                <a:cs typeface="Arial"/>
                <a:sym typeface="Arial"/>
              </a:defRPr>
            </a:lvl4pPr>
            <a:lvl5pPr marL="2286000" marR="0" lvl="4" indent="-317500" algn="l" rtl="0">
              <a:lnSpc>
                <a:spcPct val="100000"/>
              </a:lnSpc>
              <a:spcBef>
                <a:spcPts val="1800"/>
              </a:spcBef>
              <a:spcAft>
                <a:spcPts val="0"/>
              </a:spcAft>
              <a:buClr>
                <a:schemeClr val="dk1"/>
              </a:buClr>
              <a:buSzPts val="1400"/>
              <a:buFont typeface="Palatino"/>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1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8" name="Google Shape;98;p1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9" name="Google Shape;99;p1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i="0">
                <a:solidFill>
                  <a:schemeClr val="dk1"/>
                </a:solidFill>
                <a:latin typeface="Arial"/>
                <a:ea typeface="Arial"/>
                <a:cs typeface="Arial"/>
                <a:sym typeface="Arial"/>
              </a:defRPr>
            </a:lvl1pPr>
            <a:lvl2pPr marL="0" marR="0" lvl="1" indent="0" algn="ctr" rtl="0">
              <a:spcBef>
                <a:spcPts val="0"/>
              </a:spcBef>
              <a:buNone/>
              <a:defRPr sz="1200" b="1" i="0">
                <a:solidFill>
                  <a:schemeClr val="dk1"/>
                </a:solidFill>
                <a:latin typeface="Arial"/>
                <a:ea typeface="Arial"/>
                <a:cs typeface="Arial"/>
                <a:sym typeface="Arial"/>
              </a:defRPr>
            </a:lvl2pPr>
            <a:lvl3pPr marL="0" marR="0" lvl="2" indent="0" algn="ctr" rtl="0">
              <a:spcBef>
                <a:spcPts val="0"/>
              </a:spcBef>
              <a:buNone/>
              <a:defRPr sz="1200" b="1" i="0">
                <a:solidFill>
                  <a:schemeClr val="dk1"/>
                </a:solidFill>
                <a:latin typeface="Arial"/>
                <a:ea typeface="Arial"/>
                <a:cs typeface="Arial"/>
                <a:sym typeface="Arial"/>
              </a:defRPr>
            </a:lvl3pPr>
            <a:lvl4pPr marL="0" marR="0" lvl="3" indent="0" algn="ctr" rtl="0">
              <a:spcBef>
                <a:spcPts val="0"/>
              </a:spcBef>
              <a:buNone/>
              <a:defRPr sz="1200" b="1" i="0">
                <a:solidFill>
                  <a:schemeClr val="dk1"/>
                </a:solidFill>
                <a:latin typeface="Arial"/>
                <a:ea typeface="Arial"/>
                <a:cs typeface="Arial"/>
                <a:sym typeface="Arial"/>
              </a:defRPr>
            </a:lvl4pPr>
            <a:lvl5pPr marL="0" marR="0" lvl="4" indent="0" algn="ctr" rtl="0">
              <a:spcBef>
                <a:spcPts val="0"/>
              </a:spcBef>
              <a:buNone/>
              <a:defRPr sz="1200" b="1" i="0">
                <a:solidFill>
                  <a:schemeClr val="dk1"/>
                </a:solidFill>
                <a:latin typeface="Arial"/>
                <a:ea typeface="Arial"/>
                <a:cs typeface="Arial"/>
                <a:sym typeface="Arial"/>
              </a:defRPr>
            </a:lvl5pPr>
            <a:lvl6pPr marL="0" marR="0" lvl="5" indent="0" algn="ctr" rtl="0">
              <a:spcBef>
                <a:spcPts val="0"/>
              </a:spcBef>
              <a:buNone/>
              <a:defRPr sz="1200" b="1" i="0">
                <a:solidFill>
                  <a:schemeClr val="dk1"/>
                </a:solidFill>
                <a:latin typeface="Arial"/>
                <a:ea typeface="Arial"/>
                <a:cs typeface="Arial"/>
                <a:sym typeface="Arial"/>
              </a:defRPr>
            </a:lvl6pPr>
            <a:lvl7pPr marL="0" marR="0" lvl="6" indent="0" algn="ctr" rtl="0">
              <a:spcBef>
                <a:spcPts val="0"/>
              </a:spcBef>
              <a:buNone/>
              <a:defRPr sz="1200" b="1" i="0">
                <a:solidFill>
                  <a:schemeClr val="dk1"/>
                </a:solidFill>
                <a:latin typeface="Arial"/>
                <a:ea typeface="Arial"/>
                <a:cs typeface="Arial"/>
                <a:sym typeface="Arial"/>
              </a:defRPr>
            </a:lvl7pPr>
            <a:lvl8pPr marL="0" marR="0" lvl="7" indent="0" algn="ctr" rtl="0">
              <a:spcBef>
                <a:spcPts val="0"/>
              </a:spcBef>
              <a:buNone/>
              <a:defRPr sz="1200" b="1" i="0">
                <a:solidFill>
                  <a:schemeClr val="dk1"/>
                </a:solidFill>
                <a:latin typeface="Arial"/>
                <a:ea typeface="Arial"/>
                <a:cs typeface="Arial"/>
                <a:sym typeface="Arial"/>
              </a:defRPr>
            </a:lvl8pPr>
            <a:lvl9pPr marL="0" marR="0" lvl="8" indent="0" algn="ctr" rtl="0">
              <a:spcBef>
                <a:spcPts val="0"/>
              </a:spcBef>
              <a:buNone/>
              <a:defRPr sz="12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00" name="Google Shape;100;p14"/>
          <p:cNvPicPr preferRelativeResize="0"/>
          <p:nvPr/>
        </p:nvPicPr>
        <p:blipFill rotWithShape="1">
          <a:blip r:embed="rId18">
            <a:alphaModFix/>
          </a:blip>
          <a:srcRect/>
          <a:stretch/>
        </p:blipFill>
        <p:spPr>
          <a:xfrm>
            <a:off x="394488" y="6155667"/>
            <a:ext cx="1274827" cy="456927"/>
          </a:xfrm>
          <a:prstGeom prst="rect">
            <a:avLst/>
          </a:prstGeom>
          <a:noFill/>
          <a:ln>
            <a:noFill/>
          </a:ln>
        </p:spPr>
      </p:pic>
      <p:pic>
        <p:nvPicPr>
          <p:cNvPr id="101" name="Google Shape;101;p14"/>
          <p:cNvPicPr preferRelativeResize="0"/>
          <p:nvPr/>
        </p:nvPicPr>
        <p:blipFill rotWithShape="1">
          <a:blip r:embed="rId19">
            <a:alphaModFix/>
          </a:blip>
          <a:srcRect/>
          <a:stretch/>
        </p:blipFill>
        <p:spPr>
          <a:xfrm>
            <a:off x="10789920" y="6400800"/>
            <a:ext cx="923544" cy="1761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8" name="Google Shape;228;p31"/>
          <p:cNvSpPr txBox="1">
            <a:spLocks noGrp="1"/>
          </p:cNvSpPr>
          <p:nvPr>
            <p:ph type="body" idx="1"/>
          </p:nvPr>
        </p:nvSpPr>
        <p:spPr>
          <a:xfrm>
            <a:off x="381000" y="1799665"/>
            <a:ext cx="11371008" cy="414393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800"/>
              </a:spcBef>
              <a:spcAft>
                <a:spcPts val="0"/>
              </a:spcAft>
              <a:buClr>
                <a:schemeClr val="dk2"/>
              </a:buClr>
              <a:buSzPts val="1900"/>
              <a:buFont typeface="Arial"/>
              <a:buNone/>
              <a:defRPr sz="2000" b="1" i="0" u="none" strike="noStrike" cap="none">
                <a:solidFill>
                  <a:schemeClr val="dk2"/>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1800"/>
              </a:spcBef>
              <a:spcAft>
                <a:spcPts val="0"/>
              </a:spcAft>
              <a:buClr>
                <a:schemeClr val="dk1"/>
              </a:buClr>
              <a:buSzPts val="1600"/>
              <a:buFont typeface="Palatino"/>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dk1"/>
              </a:buClr>
              <a:buSzPts val="1600"/>
              <a:buFont typeface="Arial"/>
              <a:buChar char="•"/>
              <a:defRPr sz="1600" b="0" i="1" u="none" strike="noStrike" cap="none">
                <a:solidFill>
                  <a:schemeClr val="dk1"/>
                </a:solidFill>
                <a:latin typeface="Arial"/>
                <a:ea typeface="Arial"/>
                <a:cs typeface="Arial"/>
                <a:sym typeface="Arial"/>
              </a:defRPr>
            </a:lvl4pPr>
            <a:lvl5pPr marL="2286000" marR="0" lvl="4" indent="-317500" algn="l" rtl="0">
              <a:lnSpc>
                <a:spcPct val="100000"/>
              </a:lnSpc>
              <a:spcBef>
                <a:spcPts val="1800"/>
              </a:spcBef>
              <a:spcAft>
                <a:spcPts val="0"/>
              </a:spcAft>
              <a:buClr>
                <a:schemeClr val="dk1"/>
              </a:buClr>
              <a:buSzPts val="1400"/>
              <a:buFont typeface="Palatino"/>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9" name="Google Shape;229;p3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0" name="Google Shape;230;p3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1" name="Google Shape;231;p3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i="0">
                <a:solidFill>
                  <a:schemeClr val="dk1"/>
                </a:solidFill>
                <a:latin typeface="Arial"/>
                <a:ea typeface="Arial"/>
                <a:cs typeface="Arial"/>
                <a:sym typeface="Arial"/>
              </a:defRPr>
            </a:lvl1pPr>
            <a:lvl2pPr marL="0" marR="0" lvl="1" indent="0" algn="ctr" rtl="0">
              <a:spcBef>
                <a:spcPts val="0"/>
              </a:spcBef>
              <a:buNone/>
              <a:defRPr sz="1200" b="1" i="0">
                <a:solidFill>
                  <a:schemeClr val="dk1"/>
                </a:solidFill>
                <a:latin typeface="Arial"/>
                <a:ea typeface="Arial"/>
                <a:cs typeface="Arial"/>
                <a:sym typeface="Arial"/>
              </a:defRPr>
            </a:lvl2pPr>
            <a:lvl3pPr marL="0" marR="0" lvl="2" indent="0" algn="ctr" rtl="0">
              <a:spcBef>
                <a:spcPts val="0"/>
              </a:spcBef>
              <a:buNone/>
              <a:defRPr sz="1200" b="1" i="0">
                <a:solidFill>
                  <a:schemeClr val="dk1"/>
                </a:solidFill>
                <a:latin typeface="Arial"/>
                <a:ea typeface="Arial"/>
                <a:cs typeface="Arial"/>
                <a:sym typeface="Arial"/>
              </a:defRPr>
            </a:lvl3pPr>
            <a:lvl4pPr marL="0" marR="0" lvl="3" indent="0" algn="ctr" rtl="0">
              <a:spcBef>
                <a:spcPts val="0"/>
              </a:spcBef>
              <a:buNone/>
              <a:defRPr sz="1200" b="1" i="0">
                <a:solidFill>
                  <a:schemeClr val="dk1"/>
                </a:solidFill>
                <a:latin typeface="Arial"/>
                <a:ea typeface="Arial"/>
                <a:cs typeface="Arial"/>
                <a:sym typeface="Arial"/>
              </a:defRPr>
            </a:lvl4pPr>
            <a:lvl5pPr marL="0" marR="0" lvl="4" indent="0" algn="ctr" rtl="0">
              <a:spcBef>
                <a:spcPts val="0"/>
              </a:spcBef>
              <a:buNone/>
              <a:defRPr sz="1200" b="1" i="0">
                <a:solidFill>
                  <a:schemeClr val="dk1"/>
                </a:solidFill>
                <a:latin typeface="Arial"/>
                <a:ea typeface="Arial"/>
                <a:cs typeface="Arial"/>
                <a:sym typeface="Arial"/>
              </a:defRPr>
            </a:lvl5pPr>
            <a:lvl6pPr marL="0" marR="0" lvl="5" indent="0" algn="ctr" rtl="0">
              <a:spcBef>
                <a:spcPts val="0"/>
              </a:spcBef>
              <a:buNone/>
              <a:defRPr sz="1200" b="1" i="0">
                <a:solidFill>
                  <a:schemeClr val="dk1"/>
                </a:solidFill>
                <a:latin typeface="Arial"/>
                <a:ea typeface="Arial"/>
                <a:cs typeface="Arial"/>
                <a:sym typeface="Arial"/>
              </a:defRPr>
            </a:lvl6pPr>
            <a:lvl7pPr marL="0" marR="0" lvl="6" indent="0" algn="ctr" rtl="0">
              <a:spcBef>
                <a:spcPts val="0"/>
              </a:spcBef>
              <a:buNone/>
              <a:defRPr sz="1200" b="1" i="0">
                <a:solidFill>
                  <a:schemeClr val="dk1"/>
                </a:solidFill>
                <a:latin typeface="Arial"/>
                <a:ea typeface="Arial"/>
                <a:cs typeface="Arial"/>
                <a:sym typeface="Arial"/>
              </a:defRPr>
            </a:lvl7pPr>
            <a:lvl8pPr marL="0" marR="0" lvl="7" indent="0" algn="ctr" rtl="0">
              <a:spcBef>
                <a:spcPts val="0"/>
              </a:spcBef>
              <a:buNone/>
              <a:defRPr sz="1200" b="1" i="0">
                <a:solidFill>
                  <a:schemeClr val="dk1"/>
                </a:solidFill>
                <a:latin typeface="Arial"/>
                <a:ea typeface="Arial"/>
                <a:cs typeface="Arial"/>
                <a:sym typeface="Arial"/>
              </a:defRPr>
            </a:lvl8pPr>
            <a:lvl9pPr marL="0" marR="0" lvl="8" indent="0" algn="ctr" rtl="0">
              <a:spcBef>
                <a:spcPts val="0"/>
              </a:spcBef>
              <a:buNone/>
              <a:defRPr sz="12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232" name="Google Shape;232;p31"/>
          <p:cNvPicPr preferRelativeResize="0"/>
          <p:nvPr/>
        </p:nvPicPr>
        <p:blipFill rotWithShape="1">
          <a:blip r:embed="rId17">
            <a:alphaModFix/>
          </a:blip>
          <a:srcRect/>
          <a:stretch/>
        </p:blipFill>
        <p:spPr>
          <a:xfrm>
            <a:off x="394488" y="6155667"/>
            <a:ext cx="1274827" cy="456927"/>
          </a:xfrm>
          <a:prstGeom prst="rect">
            <a:avLst/>
          </a:prstGeom>
          <a:noFill/>
          <a:ln>
            <a:noFill/>
          </a:ln>
        </p:spPr>
      </p:pic>
      <p:pic>
        <p:nvPicPr>
          <p:cNvPr id="233" name="Google Shape;233;p31"/>
          <p:cNvPicPr preferRelativeResize="0"/>
          <p:nvPr/>
        </p:nvPicPr>
        <p:blipFill rotWithShape="1">
          <a:blip r:embed="rId18">
            <a:alphaModFix/>
          </a:blip>
          <a:srcRect/>
          <a:stretch/>
        </p:blipFill>
        <p:spPr>
          <a:xfrm>
            <a:off x="10789920" y="6400800"/>
            <a:ext cx="923544" cy="1761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fsymbols.com/signs/tick/"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hyperlink" Target="https://copyandpastesymbols.me/cross-symbols/"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hyperlink" Target="https://fsymbols.com/signs/tick/" TargetMode="External"/><Relationship Id="rId5" Type="http://schemas.openxmlformats.org/officeDocument/2006/relationships/hyperlink" Target="https://copyandpastesymbols.me/cross-symbols/" TargetMode="Externa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9.xml"/><Relationship Id="rId7" Type="http://schemas.openxmlformats.org/officeDocument/2006/relationships/hyperlink" Target="https://creativecommons.org/licenses/by-sa/3.0/"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en.wikipedia.org/wiki/Yahoo!_Finance" TargetMode="External"/><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ctrTitle"/>
          </p:nvPr>
        </p:nvSpPr>
        <p:spPr>
          <a:xfrm>
            <a:off x="250722" y="0"/>
            <a:ext cx="12124158" cy="2922814"/>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lt1"/>
              </a:buClr>
              <a:buSzPts val="3600"/>
              <a:buFont typeface="Arial"/>
              <a:buNone/>
            </a:pPr>
            <a:r>
              <a:rPr lang="en-US" sz="3600" dirty="0">
                <a:latin typeface="Calibri" panose="020F0502020204030204" pitchFamily="34" charset="0"/>
                <a:cs typeface="Calibri" panose="020F0502020204030204" pitchFamily="34" charset="0"/>
                <a:sym typeface="Arial"/>
              </a:rPr>
              <a:t>Stock Price Prediction</a:t>
            </a:r>
            <a:br>
              <a:rPr lang="en-US" sz="3200"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sym typeface="Arial"/>
              </a:rPr>
              <a:t>(Apple, Microsoft)</a:t>
            </a:r>
            <a:br>
              <a:rPr lang="en-US" dirty="0">
                <a:latin typeface="Calibri" panose="020F0502020204030204" pitchFamily="34" charset="0"/>
                <a:cs typeface="Calibri" panose="020F0502020204030204" pitchFamily="34" charset="0"/>
                <a:sym typeface="Arial"/>
              </a:rPr>
            </a:br>
            <a:r>
              <a:rPr lang="en-US" sz="3200" b="0" dirty="0">
                <a:latin typeface="Calibri" panose="020F0502020204030204" pitchFamily="34" charset="0"/>
                <a:cs typeface="Calibri" panose="020F0502020204030204" pitchFamily="34" charset="0"/>
                <a:sym typeface="Arial"/>
              </a:rPr>
              <a:t>TEAM 6</a:t>
            </a:r>
            <a:endParaRPr sz="3200" b="0" dirty="0">
              <a:latin typeface="Calibri" panose="020F0502020204030204" pitchFamily="34" charset="0"/>
              <a:cs typeface="Calibri" panose="020F0502020204030204" pitchFamily="34" charset="0"/>
            </a:endParaRPr>
          </a:p>
        </p:txBody>
      </p:sp>
      <p:sp>
        <p:nvSpPr>
          <p:cNvPr id="357" name="Google Shape;357;p47"/>
          <p:cNvSpPr txBox="1">
            <a:spLocks noGrp="1"/>
          </p:cNvSpPr>
          <p:nvPr>
            <p:ph type="body" idx="2"/>
          </p:nvPr>
        </p:nvSpPr>
        <p:spPr>
          <a:xfrm>
            <a:off x="817686" y="5334182"/>
            <a:ext cx="6153150" cy="3098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dirty="0">
                <a:latin typeface="Calibri" panose="020F0502020204030204" pitchFamily="34" charset="0"/>
                <a:cs typeface="Calibri" panose="020F0502020204030204" pitchFamily="34" charset="0"/>
                <a:sym typeface="Arial"/>
              </a:rPr>
              <a:t>April 17th, 2024</a:t>
            </a:r>
            <a:endParaRPr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1800"/>
              <a:buNone/>
            </a:pPr>
            <a:endParaRPr dirty="0"/>
          </a:p>
        </p:txBody>
      </p:sp>
      <p:sp>
        <p:nvSpPr>
          <p:cNvPr id="358" name="Google Shape;358;p47"/>
          <p:cNvSpPr/>
          <p:nvPr/>
        </p:nvSpPr>
        <p:spPr>
          <a:xfrm>
            <a:off x="680417" y="3057398"/>
            <a:ext cx="2820003" cy="1938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i="0" u="none" strike="noStrike" cap="none" dirty="0">
                <a:solidFill>
                  <a:schemeClr val="lt1"/>
                </a:solidFill>
                <a:latin typeface="Calibri" panose="020F0502020204030204" pitchFamily="34" charset="0"/>
                <a:cs typeface="Calibri" panose="020F0502020204030204" pitchFamily="34" charset="0"/>
                <a:sym typeface="Arial"/>
              </a:rPr>
              <a:t>Team Members:</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400" b="1" dirty="0">
              <a:solidFill>
                <a:schemeClr val="lt1"/>
              </a:solidFill>
              <a:latin typeface="Calibri" panose="020F0502020204030204" pitchFamily="34" charset="0"/>
              <a:cs typeface="Calibri" panose="020F0502020204030204" pitchFamily="34" charset="0"/>
              <a:sym typeface="Arial"/>
            </a:endParaRPr>
          </a:p>
          <a:p>
            <a:pPr marL="0" marR="0" lvl="0" indent="0" algn="l" rtl="0">
              <a:spcBef>
                <a:spcPts val="0"/>
              </a:spcBef>
              <a:spcAft>
                <a:spcPts val="0"/>
              </a:spcAft>
              <a:buNone/>
            </a:pPr>
            <a:r>
              <a:rPr lang="en-US" sz="2400" b="1" dirty="0">
                <a:solidFill>
                  <a:schemeClr val="lt1"/>
                </a:solidFill>
                <a:latin typeface="Calibri" panose="020F0502020204030204" pitchFamily="34" charset="0"/>
                <a:cs typeface="Calibri" panose="020F0502020204030204" pitchFamily="34" charset="0"/>
                <a:sym typeface="Arial"/>
              </a:rPr>
              <a:t>Sofia </a:t>
            </a:r>
            <a:r>
              <a:rPr lang="en-US" sz="2400" b="1" dirty="0" err="1">
                <a:solidFill>
                  <a:schemeClr val="lt1"/>
                </a:solidFill>
                <a:latin typeface="Calibri" panose="020F0502020204030204" pitchFamily="34" charset="0"/>
                <a:cs typeface="Calibri" panose="020F0502020204030204" pitchFamily="34" charset="0"/>
                <a:sym typeface="Arial"/>
              </a:rPr>
              <a:t>Ataei</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400" b="1" dirty="0">
                <a:solidFill>
                  <a:schemeClr val="lt1"/>
                </a:solidFill>
                <a:latin typeface="Calibri" panose="020F0502020204030204" pitchFamily="34" charset="0"/>
                <a:cs typeface="Calibri" panose="020F0502020204030204" pitchFamily="34" charset="0"/>
                <a:sym typeface="Arial"/>
              </a:rPr>
              <a:t>Bahareh </a:t>
            </a:r>
            <a:r>
              <a:rPr lang="en-US" sz="2400" b="1" dirty="0" err="1">
                <a:solidFill>
                  <a:schemeClr val="lt1"/>
                </a:solidFill>
                <a:latin typeface="Calibri" panose="020F0502020204030204" pitchFamily="34" charset="0"/>
                <a:cs typeface="Calibri" panose="020F0502020204030204" pitchFamily="34" charset="0"/>
                <a:sym typeface="Arial"/>
              </a:rPr>
              <a:t>Javadian</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400" b="1" dirty="0">
                <a:solidFill>
                  <a:schemeClr val="lt1"/>
                </a:solidFill>
                <a:latin typeface="Calibri" panose="020F0502020204030204" pitchFamily="34" charset="0"/>
                <a:cs typeface="Calibri" panose="020F0502020204030204" pitchFamily="34" charset="0"/>
                <a:sym typeface="Arial"/>
              </a:rPr>
              <a:t>Shakiba Mashini</a:t>
            </a:r>
            <a:endParaRPr sz="2400" b="1" dirty="0">
              <a:solidFill>
                <a:schemeClr val="lt1"/>
              </a:solidFill>
              <a:latin typeface="Calibri" panose="020F0502020204030204" pitchFamily="34" charset="0"/>
              <a:cs typeface="Calibri" panose="020F0502020204030204" pitchFamily="34" charset="0"/>
              <a:sym typeface="Arial"/>
            </a:endParaRPr>
          </a:p>
        </p:txBody>
      </p:sp>
      <p:sp>
        <p:nvSpPr>
          <p:cNvPr id="359" name="Google Shape;359;p47"/>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6"/>
          <p:cNvSpPr txBox="1">
            <a:spLocks noGrp="1"/>
          </p:cNvSpPr>
          <p:nvPr>
            <p:ph type="title"/>
          </p:nvPr>
        </p:nvSpPr>
        <p:spPr>
          <a:xfrm>
            <a:off x="3711338" y="2333897"/>
            <a:ext cx="4866915" cy="2402837"/>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3600"/>
              <a:buFont typeface="Arial"/>
              <a:buNone/>
            </a:pPr>
            <a:r>
              <a:rPr lang="en-US" sz="3600" b="1">
                <a:latin typeface="Arial"/>
                <a:ea typeface="Arial"/>
                <a:cs typeface="Arial"/>
                <a:sym typeface="Arial"/>
              </a:rPr>
              <a:t>Algorithms </a:t>
            </a:r>
            <a:br>
              <a:rPr lang="en-US" sz="3600" b="1">
                <a:latin typeface="Arial"/>
                <a:ea typeface="Arial"/>
                <a:cs typeface="Arial"/>
                <a:sym typeface="Arial"/>
              </a:rPr>
            </a:br>
            <a:r>
              <a:rPr lang="en-US" sz="3600" b="1">
                <a:latin typeface="Arial"/>
                <a:ea typeface="Arial"/>
                <a:cs typeface="Arial"/>
                <a:sym typeface="Arial"/>
              </a:rPr>
              <a:t>Analysis</a:t>
            </a:r>
            <a:br>
              <a:rPr lang="en-US" sz="3600" b="1">
                <a:latin typeface="Arial"/>
                <a:ea typeface="Arial"/>
                <a:cs typeface="Arial"/>
                <a:sym typeface="Arial"/>
              </a:rPr>
            </a:br>
            <a:r>
              <a:rPr lang="en-US" sz="3600" b="1">
                <a:latin typeface="Arial"/>
                <a:ea typeface="Arial"/>
                <a:cs typeface="Arial"/>
                <a:sym typeface="Arial"/>
              </a:rPr>
              <a:t>&amp;</a:t>
            </a:r>
            <a:br>
              <a:rPr lang="en-US" sz="3600" b="1">
                <a:latin typeface="Arial"/>
                <a:ea typeface="Arial"/>
                <a:cs typeface="Arial"/>
                <a:sym typeface="Arial"/>
              </a:rPr>
            </a:br>
            <a:r>
              <a:rPr lang="en-US" sz="3600" b="1">
                <a:latin typeface="Arial"/>
                <a:ea typeface="Arial"/>
                <a:cs typeface="Arial"/>
                <a:sym typeface="Arial"/>
              </a:rPr>
              <a:t>Implementations </a:t>
            </a:r>
            <a:br>
              <a:rPr lang="en-US"/>
            </a:br>
            <a:endParaRPr/>
          </a:p>
        </p:txBody>
      </p:sp>
      <p:sp>
        <p:nvSpPr>
          <p:cNvPr id="454" name="Google Shape;454;p5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600"/>
              <a:buFont typeface="Arial"/>
              <a:buNone/>
            </a:pPr>
            <a:r>
              <a:rPr lang="en-US"/>
              <a:t>Prediction Models</a:t>
            </a:r>
            <a:endParaRPr/>
          </a:p>
        </p:txBody>
      </p:sp>
      <p:sp>
        <p:nvSpPr>
          <p:cNvPr id="460" name="Google Shape;460;p5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11</a:t>
            </a:fld>
            <a:endParaRPr/>
          </a:p>
        </p:txBody>
      </p:sp>
      <p:grpSp>
        <p:nvGrpSpPr>
          <p:cNvPr id="461" name="Google Shape;461;p57"/>
          <p:cNvGrpSpPr/>
          <p:nvPr/>
        </p:nvGrpSpPr>
        <p:grpSpPr>
          <a:xfrm>
            <a:off x="400792" y="2003947"/>
            <a:ext cx="6074692" cy="3115621"/>
            <a:chOff x="0" y="380"/>
            <a:chExt cx="5584747" cy="3115621"/>
          </a:xfrm>
        </p:grpSpPr>
        <p:sp>
          <p:nvSpPr>
            <p:cNvPr id="462" name="Google Shape;462;p57"/>
            <p:cNvSpPr/>
            <p:nvPr/>
          </p:nvSpPr>
          <p:spPr>
            <a:xfrm>
              <a:off x="0" y="380"/>
              <a:ext cx="5584747" cy="890177"/>
            </a:xfrm>
            <a:prstGeom prst="roundRect">
              <a:avLst>
                <a:gd name="adj" fmla="val 10000"/>
              </a:avLst>
            </a:prstGeom>
            <a:solidFill>
              <a:srgbClr val="E8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7"/>
            <p:cNvSpPr/>
            <p:nvPr/>
          </p:nvSpPr>
          <p:spPr>
            <a:xfrm>
              <a:off x="269278" y="200670"/>
              <a:ext cx="489597" cy="48959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7"/>
            <p:cNvSpPr/>
            <p:nvPr/>
          </p:nvSpPr>
          <p:spPr>
            <a:xfrm>
              <a:off x="1028155" y="380"/>
              <a:ext cx="4556591" cy="8901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7"/>
            <p:cNvSpPr txBox="1"/>
            <p:nvPr/>
          </p:nvSpPr>
          <p:spPr>
            <a:xfrm>
              <a:off x="1028155" y="380"/>
              <a:ext cx="4556591" cy="890177"/>
            </a:xfrm>
            <a:prstGeom prst="rect">
              <a:avLst/>
            </a:prstGeom>
            <a:noFill/>
            <a:ln>
              <a:noFill/>
            </a:ln>
          </p:spPr>
          <p:txBody>
            <a:bodyPr spcFirstLastPara="1" wrap="square" lIns="94200" tIns="94200" rIns="94200" bIns="9420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For each company:</a:t>
              </a:r>
              <a:endParaRPr/>
            </a:p>
          </p:txBody>
        </p:sp>
        <p:sp>
          <p:nvSpPr>
            <p:cNvPr id="466" name="Google Shape;466;p57"/>
            <p:cNvSpPr/>
            <p:nvPr/>
          </p:nvSpPr>
          <p:spPr>
            <a:xfrm>
              <a:off x="0" y="1113102"/>
              <a:ext cx="5584747" cy="890177"/>
            </a:xfrm>
            <a:prstGeom prst="roundRect">
              <a:avLst>
                <a:gd name="adj" fmla="val 10000"/>
              </a:avLst>
            </a:prstGeom>
            <a:solidFill>
              <a:srgbClr val="E8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269278" y="1313392"/>
              <a:ext cx="489597" cy="48959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1028155" y="1113102"/>
              <a:ext cx="4556591" cy="8901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txBox="1"/>
            <p:nvPr/>
          </p:nvSpPr>
          <p:spPr>
            <a:xfrm>
              <a:off x="1028155" y="1113102"/>
              <a:ext cx="4556591" cy="890177"/>
            </a:xfrm>
            <a:prstGeom prst="rect">
              <a:avLst/>
            </a:prstGeom>
            <a:noFill/>
            <a:ln>
              <a:noFill/>
            </a:ln>
          </p:spPr>
          <p:txBody>
            <a:bodyPr spcFirstLastPara="1" wrap="square" lIns="94200" tIns="94200" rIns="94200" bIns="9420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Three different ARIMA models</a:t>
              </a:r>
              <a:endParaRPr/>
            </a:p>
          </p:txBody>
        </p:sp>
        <p:sp>
          <p:nvSpPr>
            <p:cNvPr id="470" name="Google Shape;470;p57"/>
            <p:cNvSpPr/>
            <p:nvPr/>
          </p:nvSpPr>
          <p:spPr>
            <a:xfrm>
              <a:off x="0" y="2225824"/>
              <a:ext cx="5584747" cy="890177"/>
            </a:xfrm>
            <a:prstGeom prst="roundRect">
              <a:avLst>
                <a:gd name="adj" fmla="val 10000"/>
              </a:avLst>
            </a:prstGeom>
            <a:solidFill>
              <a:srgbClr val="E8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7"/>
            <p:cNvSpPr/>
            <p:nvPr/>
          </p:nvSpPr>
          <p:spPr>
            <a:xfrm>
              <a:off x="269278" y="2426114"/>
              <a:ext cx="489597" cy="489597"/>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7"/>
            <p:cNvSpPr/>
            <p:nvPr/>
          </p:nvSpPr>
          <p:spPr>
            <a:xfrm>
              <a:off x="1028155" y="2225824"/>
              <a:ext cx="4556591" cy="8901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7"/>
            <p:cNvSpPr txBox="1"/>
            <p:nvPr/>
          </p:nvSpPr>
          <p:spPr>
            <a:xfrm>
              <a:off x="1028155" y="2225824"/>
              <a:ext cx="4556591" cy="890177"/>
            </a:xfrm>
            <a:prstGeom prst="rect">
              <a:avLst/>
            </a:prstGeom>
            <a:noFill/>
            <a:ln>
              <a:noFill/>
            </a:ln>
          </p:spPr>
          <p:txBody>
            <a:bodyPr spcFirstLastPara="1" wrap="square" lIns="94200" tIns="94200" rIns="94200" bIns="9420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dirty="0">
                  <a:solidFill>
                    <a:schemeClr val="dk1"/>
                  </a:solidFill>
                  <a:latin typeface="Arial"/>
                  <a:ea typeface="Arial"/>
                  <a:cs typeface="Arial"/>
                  <a:sym typeface="Arial"/>
                </a:rPr>
                <a:t>LSTM(Long Short Term Memory)</a:t>
              </a:r>
              <a:endParaRPr dirty="0"/>
            </a:p>
          </p:txBody>
        </p:sp>
      </p:grpSp>
      <p:sp>
        <p:nvSpPr>
          <p:cNvPr id="474" name="Google Shape;474;p57"/>
          <p:cNvSpPr/>
          <p:nvPr/>
        </p:nvSpPr>
        <p:spPr>
          <a:xfrm>
            <a:off x="7725693" y="1607013"/>
            <a:ext cx="2562678" cy="1111249"/>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Choosing the best ARIMA model</a:t>
            </a:r>
            <a:endParaRPr sz="1800" b="1" dirty="0">
              <a:solidFill>
                <a:schemeClr val="dk1"/>
              </a:solidFill>
              <a:latin typeface="Arial"/>
              <a:ea typeface="Arial"/>
              <a:cs typeface="Arial"/>
              <a:sym typeface="Arial"/>
            </a:endParaRPr>
          </a:p>
        </p:txBody>
      </p:sp>
      <p:sp>
        <p:nvSpPr>
          <p:cNvPr id="475" name="Google Shape;475;p57"/>
          <p:cNvSpPr/>
          <p:nvPr/>
        </p:nvSpPr>
        <p:spPr>
          <a:xfrm>
            <a:off x="6471122" y="2979839"/>
            <a:ext cx="1737177" cy="1424214"/>
          </a:xfrm>
          <a:prstGeom prst="ellipse">
            <a:avLst/>
          </a:prstGeom>
          <a:solidFill>
            <a:schemeClr val="accent1"/>
          </a:solidFill>
          <a:ln w="12700" cap="flat" cmpd="sng">
            <a:solidFill>
              <a:srgbClr val="0018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Stationary or not?</a:t>
            </a:r>
            <a:endParaRPr/>
          </a:p>
          <a:p>
            <a:pPr marL="0" marR="0" lvl="0" indent="0" algn="ctr" rtl="0">
              <a:spcBef>
                <a:spcPts val="0"/>
              </a:spcBef>
              <a:spcAft>
                <a:spcPts val="0"/>
              </a:spcAft>
              <a:buNone/>
            </a:pPr>
            <a:r>
              <a:rPr lang="en-US" sz="1800">
                <a:solidFill>
                  <a:schemeClr val="lt1"/>
                </a:solidFill>
                <a:latin typeface="Arial"/>
                <a:ea typeface="Arial"/>
                <a:cs typeface="Arial"/>
                <a:sym typeface="Arial"/>
              </a:rPr>
              <a:t>Dickey fuller test</a:t>
            </a:r>
            <a:endParaRPr/>
          </a:p>
        </p:txBody>
      </p:sp>
      <p:sp>
        <p:nvSpPr>
          <p:cNvPr id="476" name="Google Shape;476;p57"/>
          <p:cNvSpPr/>
          <p:nvPr/>
        </p:nvSpPr>
        <p:spPr>
          <a:xfrm>
            <a:off x="7981102" y="4056040"/>
            <a:ext cx="2054677" cy="1428749"/>
          </a:xfrm>
          <a:prstGeom prst="ellipse">
            <a:avLst/>
          </a:prstGeom>
          <a:solidFill>
            <a:schemeClr val="accent1"/>
          </a:solidFill>
          <a:ln w="12700" cap="flat" cmpd="sng">
            <a:solidFill>
              <a:srgbClr val="0018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Differencing for making it stationary</a:t>
            </a:r>
            <a:endParaRPr sz="1800">
              <a:solidFill>
                <a:schemeClr val="lt1"/>
              </a:solidFill>
              <a:latin typeface="Arial"/>
              <a:ea typeface="Arial"/>
              <a:cs typeface="Arial"/>
              <a:sym typeface="Arial"/>
            </a:endParaRPr>
          </a:p>
        </p:txBody>
      </p:sp>
      <p:sp>
        <p:nvSpPr>
          <p:cNvPr id="477" name="Google Shape;477;p57"/>
          <p:cNvSpPr/>
          <p:nvPr/>
        </p:nvSpPr>
        <p:spPr>
          <a:xfrm>
            <a:off x="9870433" y="2977777"/>
            <a:ext cx="1569356" cy="1401535"/>
          </a:xfrm>
          <a:prstGeom prst="ellipse">
            <a:avLst/>
          </a:prstGeom>
          <a:solidFill>
            <a:schemeClr val="accent1"/>
          </a:solidFill>
          <a:ln w="12700" cap="flat" cmpd="sng">
            <a:solidFill>
              <a:srgbClr val="0018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ACF &amp; PACF</a:t>
            </a:r>
            <a:endParaRPr sz="1800">
              <a:solidFill>
                <a:schemeClr val="lt1"/>
              </a:solidFill>
              <a:latin typeface="Arial"/>
              <a:ea typeface="Arial"/>
              <a:cs typeface="Arial"/>
              <a:sym typeface="Arial"/>
            </a:endParaRPr>
          </a:p>
        </p:txBody>
      </p:sp>
      <p:cxnSp>
        <p:nvCxnSpPr>
          <p:cNvPr id="478" name="Google Shape;478;p57"/>
          <p:cNvCxnSpPr/>
          <p:nvPr/>
        </p:nvCxnSpPr>
        <p:spPr>
          <a:xfrm>
            <a:off x="9578068" y="2629353"/>
            <a:ext cx="914399" cy="914399"/>
          </a:xfrm>
          <a:prstGeom prst="straightConnector1">
            <a:avLst/>
          </a:prstGeom>
          <a:noFill/>
          <a:ln w="9525" cap="flat" cmpd="sng">
            <a:solidFill>
              <a:schemeClr val="accent1"/>
            </a:solidFill>
            <a:prstDash val="solid"/>
            <a:miter lim="800000"/>
            <a:headEnd type="none" w="sm" len="sm"/>
            <a:tailEnd type="triangle" w="med" len="med"/>
          </a:ln>
        </p:spPr>
      </p:cxnSp>
      <p:cxnSp>
        <p:nvCxnSpPr>
          <p:cNvPr id="479" name="Google Shape;479;p57"/>
          <p:cNvCxnSpPr/>
          <p:nvPr/>
        </p:nvCxnSpPr>
        <p:spPr>
          <a:xfrm flipH="1">
            <a:off x="7916181" y="2624817"/>
            <a:ext cx="391886" cy="791935"/>
          </a:xfrm>
          <a:prstGeom prst="straightConnector1">
            <a:avLst/>
          </a:prstGeom>
          <a:noFill/>
          <a:ln w="9525" cap="flat" cmpd="sng">
            <a:solidFill>
              <a:schemeClr val="accent1"/>
            </a:solidFill>
            <a:prstDash val="solid"/>
            <a:miter lim="800000"/>
            <a:headEnd type="none" w="sm" len="sm"/>
            <a:tailEnd type="triangle" w="med" len="med"/>
          </a:ln>
        </p:spPr>
      </p:cxnSp>
      <p:cxnSp>
        <p:nvCxnSpPr>
          <p:cNvPr id="480" name="Google Shape;480;p57"/>
          <p:cNvCxnSpPr/>
          <p:nvPr/>
        </p:nvCxnSpPr>
        <p:spPr>
          <a:xfrm flipH="1">
            <a:off x="8968466" y="2797172"/>
            <a:ext cx="74387" cy="1254579"/>
          </a:xfrm>
          <a:prstGeom prst="straightConnector1">
            <a:avLst/>
          </a:prstGeom>
          <a:noFill/>
          <a:ln w="9525" cap="flat" cmpd="sng">
            <a:solidFill>
              <a:schemeClr val="accent1"/>
            </a:solidFill>
            <a:prstDash val="solid"/>
            <a:miter lim="800000"/>
            <a:headEnd type="none" w="sm" len="sm"/>
            <a:tailEnd type="triangle" w="med" len="med"/>
          </a:ln>
        </p:spPr>
      </p:cxnSp>
      <p:sp>
        <p:nvSpPr>
          <p:cNvPr id="3" name="Google Shape;470;p57">
            <a:extLst>
              <a:ext uri="{FF2B5EF4-FFF2-40B4-BE49-F238E27FC236}">
                <a16:creationId xmlns:a16="http://schemas.microsoft.com/office/drawing/2014/main" id="{D9A0E4E5-3F1C-B9DC-3EC9-078C4DA0FBF9}"/>
              </a:ext>
            </a:extLst>
          </p:cNvPr>
          <p:cNvSpPr/>
          <p:nvPr/>
        </p:nvSpPr>
        <p:spPr>
          <a:xfrm>
            <a:off x="399803" y="5257596"/>
            <a:ext cx="6074692" cy="890177"/>
          </a:xfrm>
          <a:prstGeom prst="roundRect">
            <a:avLst>
              <a:gd name="adj" fmla="val 10000"/>
            </a:avLst>
          </a:prstGeom>
          <a:solidFill>
            <a:srgbClr val="E8CACC"/>
          </a:solidFill>
          <a:ln>
            <a:noFill/>
          </a:ln>
        </p:spPr>
        <p:txBody>
          <a:bodyPr spcFirstLastPara="1" wrap="square" lIns="91425" tIns="91425" rIns="91425" bIns="91425" anchor="ctr" anchorCtr="0">
            <a:noAutofit/>
          </a:bodyPr>
          <a:lstStyle/>
          <a:p>
            <a:r>
              <a:rPr lang="en-GB" sz="2400" dirty="0">
                <a:solidFill>
                  <a:schemeClr val="dk1"/>
                </a:solidFill>
              </a:rPr>
              <a:t>              Linear</a:t>
            </a:r>
            <a:r>
              <a:rPr lang="en-GB" dirty="0"/>
              <a:t> </a:t>
            </a:r>
            <a:r>
              <a:rPr lang="en-GB" sz="2400" dirty="0">
                <a:solidFill>
                  <a:schemeClr val="dk1"/>
                </a:solidFill>
              </a:rPr>
              <a:t>Regression</a:t>
            </a:r>
            <a:endParaRPr sz="2400" dirty="0">
              <a:solidFill>
                <a:schemeClr val="dk1"/>
              </a:solidFill>
            </a:endParaRPr>
          </a:p>
        </p:txBody>
      </p:sp>
      <p:sp>
        <p:nvSpPr>
          <p:cNvPr id="5" name="Google Shape;463;p57">
            <a:extLst>
              <a:ext uri="{FF2B5EF4-FFF2-40B4-BE49-F238E27FC236}">
                <a16:creationId xmlns:a16="http://schemas.microsoft.com/office/drawing/2014/main" id="{52B5E3CD-6E3B-8D07-30CC-42CE9417BA22}"/>
              </a:ext>
            </a:extLst>
          </p:cNvPr>
          <p:cNvSpPr/>
          <p:nvPr/>
        </p:nvSpPr>
        <p:spPr>
          <a:xfrm>
            <a:off x="687756" y="5454118"/>
            <a:ext cx="532549" cy="48959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8"/>
          <p:cNvSpPr txBox="1">
            <a:spLocks noGrp="1"/>
          </p:cNvSpPr>
          <p:nvPr>
            <p:ph type="title"/>
          </p:nvPr>
        </p:nvSpPr>
        <p:spPr>
          <a:xfrm>
            <a:off x="381000" y="620504"/>
            <a:ext cx="11430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rgbClr val="C00000"/>
              </a:buClr>
              <a:buSzPts val="3600"/>
              <a:buFont typeface="Arial"/>
              <a:buNone/>
            </a:pPr>
            <a:r>
              <a:rPr lang="en-US">
                <a:solidFill>
                  <a:srgbClr val="C00000"/>
                </a:solidFill>
                <a:latin typeface="Arial"/>
                <a:ea typeface="Arial"/>
                <a:cs typeface="Arial"/>
                <a:sym typeface="Arial"/>
              </a:rPr>
              <a:t>Microsoft</a:t>
            </a:r>
            <a:endParaRPr/>
          </a:p>
        </p:txBody>
      </p:sp>
      <p:sp>
        <p:nvSpPr>
          <p:cNvPr id="486" name="Google Shape;486;p5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pic>
        <p:nvPicPr>
          <p:cNvPr id="487" name="Google Shape;487;p58" descr="A graph with dots and lines&#10;&#10;Description automatically generated"/>
          <p:cNvPicPr preferRelativeResize="0"/>
          <p:nvPr/>
        </p:nvPicPr>
        <p:blipFill rotWithShape="1">
          <a:blip r:embed="rId3">
            <a:alphaModFix/>
          </a:blip>
          <a:srcRect l="-110" b="42316"/>
          <a:stretch/>
        </p:blipFill>
        <p:spPr>
          <a:xfrm>
            <a:off x="5930528" y="4433638"/>
            <a:ext cx="3108053" cy="2025010"/>
          </a:xfrm>
          <a:prstGeom prst="rect">
            <a:avLst/>
          </a:prstGeom>
          <a:noFill/>
          <a:ln>
            <a:noFill/>
          </a:ln>
        </p:spPr>
      </p:pic>
      <p:sp>
        <p:nvSpPr>
          <p:cNvPr id="488" name="Google Shape;488;p58"/>
          <p:cNvSpPr txBox="1"/>
          <p:nvPr/>
        </p:nvSpPr>
        <p:spPr>
          <a:xfrm>
            <a:off x="74956" y="2491826"/>
            <a:ext cx="4337791"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mn-lt"/>
                <a:ea typeface="Sofia"/>
                <a:cs typeface="Sofia"/>
                <a:sym typeface="Sofia"/>
              </a:rPr>
              <a:t>ACF plot tails off</a:t>
            </a:r>
            <a:endParaRPr sz="1800" dirty="0">
              <a:solidFill>
                <a:schemeClr val="dk1"/>
              </a:solidFill>
              <a:latin typeface="+mn-lt"/>
              <a:ea typeface="Sofia"/>
              <a:cs typeface="Sofia"/>
              <a:sym typeface="Sofia"/>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mn-lt"/>
                <a:ea typeface="Sofia"/>
                <a:cs typeface="Sofia"/>
                <a:sym typeface="Sofia"/>
              </a:rPr>
              <a:t>PACF plot cuts off after the lag 2</a:t>
            </a:r>
            <a:endParaRPr sz="1800" dirty="0">
              <a:solidFill>
                <a:schemeClr val="dk1"/>
              </a:solidFill>
              <a:latin typeface="+mn-lt"/>
              <a:ea typeface="Sofia"/>
              <a:cs typeface="Sofia"/>
              <a:sym typeface="Sofia"/>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mn-lt"/>
                <a:ea typeface="Sofia"/>
                <a:cs typeface="Sofia"/>
                <a:sym typeface="Sofia"/>
              </a:rPr>
              <a:t>P-value of Dickey Fuller test = 0.753</a:t>
            </a:r>
            <a:endParaRPr dirty="0">
              <a:latin typeface="+mn-lt"/>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mn-lt"/>
                <a:ea typeface="Sofia"/>
                <a:cs typeface="Sofia"/>
                <a:sym typeface="Sofia"/>
              </a:rPr>
              <a:t>After doing 1 differencing, the data becomes </a:t>
            </a:r>
            <a:r>
              <a:rPr lang="en-US" sz="1800" b="1" dirty="0">
                <a:solidFill>
                  <a:schemeClr val="dk1"/>
                </a:solidFill>
                <a:latin typeface="+mn-lt"/>
                <a:ea typeface="Sofia"/>
                <a:cs typeface="Sofia"/>
                <a:sym typeface="Sofia"/>
              </a:rPr>
              <a:t>stationary.</a:t>
            </a:r>
            <a:endParaRPr sz="1800" b="1" dirty="0">
              <a:solidFill>
                <a:schemeClr val="dk1"/>
              </a:solidFill>
              <a:latin typeface="+mn-lt"/>
              <a:ea typeface="Sofia"/>
              <a:cs typeface="Sofia"/>
              <a:sym typeface="Sofia"/>
            </a:endParaRPr>
          </a:p>
          <a:p>
            <a:pPr marL="0" marR="0" lvl="0" indent="0" algn="l" rtl="0">
              <a:spcBef>
                <a:spcPts val="0"/>
              </a:spcBef>
              <a:spcAft>
                <a:spcPts val="0"/>
              </a:spcAft>
              <a:buNone/>
            </a:pPr>
            <a:endParaRPr sz="1800" dirty="0">
              <a:solidFill>
                <a:schemeClr val="dk1"/>
              </a:solidFill>
              <a:latin typeface="Sofia"/>
              <a:ea typeface="Sofia"/>
              <a:cs typeface="Sofia"/>
              <a:sym typeface="Sofia"/>
            </a:endParaRPr>
          </a:p>
        </p:txBody>
      </p:sp>
      <p:sp>
        <p:nvSpPr>
          <p:cNvPr id="489" name="Google Shape;489;p58"/>
          <p:cNvSpPr/>
          <p:nvPr/>
        </p:nvSpPr>
        <p:spPr>
          <a:xfrm>
            <a:off x="4412855" y="2682471"/>
            <a:ext cx="403678" cy="1977571"/>
          </a:xfrm>
          <a:prstGeom prst="righ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0" name="Google Shape;490;p58"/>
          <p:cNvSpPr/>
          <p:nvPr/>
        </p:nvSpPr>
        <p:spPr>
          <a:xfrm>
            <a:off x="4895398" y="2853090"/>
            <a:ext cx="1805212" cy="1038678"/>
          </a:xfrm>
          <a:prstGeom prst="roundRect">
            <a:avLst>
              <a:gd name="adj" fmla="val 16667"/>
            </a:avLst>
          </a:prstGeom>
          <a:noFill/>
          <a:ln w="12700" cap="flat" cmpd="sng">
            <a:solidFill>
              <a:srgbClr val="002A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1" name="Google Shape;491;p58"/>
          <p:cNvSpPr txBox="1"/>
          <p:nvPr/>
        </p:nvSpPr>
        <p:spPr>
          <a:xfrm>
            <a:off x="4991293" y="3183963"/>
            <a:ext cx="16208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n-lt"/>
                <a:ea typeface="Sofia"/>
                <a:cs typeface="Sofia"/>
                <a:sym typeface="Sofia"/>
              </a:rPr>
              <a:t>ARIMA(2,1,0)</a:t>
            </a:r>
            <a:endParaRPr sz="1800" dirty="0">
              <a:solidFill>
                <a:schemeClr val="dk1"/>
              </a:solidFill>
              <a:latin typeface="+mn-lt"/>
              <a:ea typeface="Sofia"/>
              <a:cs typeface="Sofia"/>
              <a:sym typeface="Sofia"/>
            </a:endParaRPr>
          </a:p>
        </p:txBody>
      </p:sp>
      <p:sp>
        <p:nvSpPr>
          <p:cNvPr id="492" name="Google Shape;492;p58"/>
          <p:cNvSpPr txBox="1"/>
          <p:nvPr/>
        </p:nvSpPr>
        <p:spPr>
          <a:xfrm>
            <a:off x="216782" y="4539676"/>
            <a:ext cx="3617438" cy="14772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mn-lt"/>
                <a:ea typeface="Sofia"/>
                <a:cs typeface="Sofia"/>
                <a:sym typeface="Sofia"/>
              </a:rPr>
              <a:t>Two other ARIMA models:</a:t>
            </a:r>
            <a:endParaRPr sz="1800" dirty="0">
              <a:solidFill>
                <a:schemeClr val="dk1"/>
              </a:solidFill>
              <a:latin typeface="+mn-lt"/>
              <a:ea typeface="Arial"/>
              <a:cs typeface="Arial"/>
              <a:sym typeface="Arial"/>
            </a:endParaRPr>
          </a:p>
          <a:p>
            <a:pPr marL="0" marR="0" lvl="0" indent="0" algn="l" rtl="0">
              <a:spcBef>
                <a:spcPts val="0"/>
              </a:spcBef>
              <a:spcAft>
                <a:spcPts val="0"/>
              </a:spcAft>
              <a:buNone/>
            </a:pPr>
            <a:r>
              <a:rPr lang="en-US" sz="1800" dirty="0">
                <a:solidFill>
                  <a:schemeClr val="dk1"/>
                </a:solidFill>
                <a:latin typeface="+mn-lt"/>
                <a:ea typeface="Sofia"/>
                <a:cs typeface="Sofia"/>
                <a:sym typeface="Sofia"/>
              </a:rPr>
              <a:t>     ARIMA(1,1,1)</a:t>
            </a:r>
            <a:endParaRPr dirty="0">
              <a:latin typeface="+mn-lt"/>
            </a:endParaRPr>
          </a:p>
          <a:p>
            <a:pPr marL="0" marR="0" lvl="0" indent="0" algn="l" rtl="0">
              <a:spcBef>
                <a:spcPts val="0"/>
              </a:spcBef>
              <a:spcAft>
                <a:spcPts val="0"/>
              </a:spcAft>
              <a:buNone/>
            </a:pPr>
            <a:r>
              <a:rPr lang="en-US" sz="1800" dirty="0">
                <a:solidFill>
                  <a:schemeClr val="dk1"/>
                </a:solidFill>
                <a:latin typeface="+mn-lt"/>
                <a:ea typeface="Sofia"/>
                <a:cs typeface="Sofia"/>
                <a:sym typeface="Sofia"/>
              </a:rPr>
              <a:t>     ARIMA(1,1,0)</a:t>
            </a:r>
            <a:endParaRPr dirty="0">
              <a:latin typeface="+mn-lt"/>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mn-lt"/>
                <a:ea typeface="Sofia"/>
                <a:cs typeface="Sofia"/>
                <a:sym typeface="Sofia"/>
              </a:rPr>
              <a:t>LSTM</a:t>
            </a:r>
          </a:p>
          <a:p>
            <a:pPr marL="285750" indent="-285750">
              <a:buClr>
                <a:schemeClr val="dk1"/>
              </a:buClr>
              <a:buSzPts val="1800"/>
              <a:buFont typeface="Arial"/>
              <a:buChar char="•"/>
            </a:pPr>
            <a:r>
              <a:rPr lang="en-US" sz="1800" dirty="0">
                <a:solidFill>
                  <a:schemeClr val="dk1"/>
                </a:solidFill>
                <a:latin typeface="+mn-lt"/>
                <a:ea typeface="Sofia"/>
                <a:cs typeface="Sofia"/>
              </a:rPr>
              <a:t>Linear Regression</a:t>
            </a:r>
          </a:p>
        </p:txBody>
      </p:sp>
      <p:pic>
        <p:nvPicPr>
          <p:cNvPr id="493" name="Google Shape;493;p58"/>
          <p:cNvPicPr preferRelativeResize="0"/>
          <p:nvPr/>
        </p:nvPicPr>
        <p:blipFill rotWithShape="1">
          <a:blip r:embed="rId4">
            <a:alphaModFix/>
          </a:blip>
          <a:srcRect/>
          <a:stretch/>
        </p:blipFill>
        <p:spPr>
          <a:xfrm>
            <a:off x="6915383" y="758687"/>
            <a:ext cx="3662106" cy="2806148"/>
          </a:xfrm>
          <a:prstGeom prst="rect">
            <a:avLst/>
          </a:prstGeom>
          <a:noFill/>
          <a:ln>
            <a:noFill/>
          </a:ln>
        </p:spPr>
      </p:pic>
      <p:pic>
        <p:nvPicPr>
          <p:cNvPr id="494" name="Google Shape;494;p58" descr="A graph of a curve&#10;&#10;Description automatically generated"/>
          <p:cNvPicPr preferRelativeResize="0">
            <a:picLocks noGrp="1"/>
          </p:cNvPicPr>
          <p:nvPr>
            <p:ph type="body" idx="1"/>
          </p:nvPr>
        </p:nvPicPr>
        <p:blipFill rotWithShape="1">
          <a:blip r:embed="rId5">
            <a:alphaModFix/>
          </a:blip>
          <a:srcRect r="1727" b="48606"/>
          <a:stretch/>
        </p:blipFill>
        <p:spPr>
          <a:xfrm>
            <a:off x="8134914" y="3785992"/>
            <a:ext cx="3290970" cy="1786068"/>
          </a:xfrm>
          <a:prstGeom prst="rect">
            <a:avLst/>
          </a:prstGeom>
          <a:noFill/>
          <a:ln>
            <a:noFill/>
          </a:ln>
        </p:spPr>
      </p:pic>
      <p:sp>
        <p:nvSpPr>
          <p:cNvPr id="495" name="Google Shape;495;p58"/>
          <p:cNvSpPr txBox="1"/>
          <p:nvPr/>
        </p:nvSpPr>
        <p:spPr>
          <a:xfrm>
            <a:off x="215704" y="1450206"/>
            <a:ext cx="2450440" cy="11387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u="sng" dirty="0">
                <a:solidFill>
                  <a:schemeClr val="hlink"/>
                </a:solidFill>
                <a:latin typeface="Roboto"/>
                <a:ea typeface="Roboto"/>
                <a:cs typeface="Roboto"/>
                <a:sym typeface="Roboto"/>
                <a:hlinkClick r:id="rId6"/>
              </a:rPr>
              <a:t>❌</a:t>
            </a:r>
            <a:r>
              <a:rPr lang="en-US" sz="2000" dirty="0">
                <a:solidFill>
                  <a:srgbClr val="001C53"/>
                </a:solidFill>
                <a:latin typeface="Roboto"/>
                <a:ea typeface="Roboto"/>
                <a:cs typeface="Roboto"/>
                <a:sym typeface="Roboto"/>
              </a:rPr>
              <a:t>Seasonality</a:t>
            </a:r>
            <a:endParaRPr sz="2000" dirty="0">
              <a:solidFill>
                <a:srgbClr val="001C53"/>
              </a:solidFill>
              <a:latin typeface="Arial"/>
              <a:ea typeface="Arial"/>
              <a:cs typeface="Arial"/>
              <a:sym typeface="Arial"/>
            </a:endParaRPr>
          </a:p>
          <a:p>
            <a:pPr marL="0" marR="0" lvl="0" indent="0" algn="l" rtl="0">
              <a:spcBef>
                <a:spcPts val="0"/>
              </a:spcBef>
              <a:spcAft>
                <a:spcPts val="0"/>
              </a:spcAft>
              <a:buNone/>
            </a:pPr>
            <a:r>
              <a:rPr lang="en-US" sz="2000" u="sng" dirty="0">
                <a:solidFill>
                  <a:schemeClr val="hlink"/>
                </a:solidFill>
                <a:latin typeface="Roboto"/>
                <a:ea typeface="Roboto"/>
                <a:cs typeface="Roboto"/>
                <a:sym typeface="Roboto"/>
                <a:hlinkClick r:id="rId7"/>
              </a:rPr>
              <a:t>✅</a:t>
            </a:r>
            <a:r>
              <a:rPr lang="en-US" sz="2000" dirty="0">
                <a:solidFill>
                  <a:srgbClr val="001C53"/>
                </a:solidFill>
                <a:latin typeface="Roboto"/>
                <a:ea typeface="Roboto"/>
                <a:cs typeface="Roboto"/>
                <a:sym typeface="Roboto"/>
              </a:rPr>
              <a:t>Positive Trend</a:t>
            </a:r>
            <a:endParaRPr dirty="0"/>
          </a:p>
          <a:p>
            <a:pPr marL="0" marR="0" lvl="0" indent="0" algn="l" rtl="0">
              <a:spcBef>
                <a:spcPts val="0"/>
              </a:spcBef>
              <a:spcAft>
                <a:spcPts val="0"/>
              </a:spcAft>
              <a:buNone/>
            </a:pPr>
            <a:endParaRPr sz="2800" dirty="0">
              <a:solidFill>
                <a:srgbClr val="001C53"/>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9"/>
          <p:cNvSpPr txBox="1">
            <a:spLocks noGrp="1"/>
          </p:cNvSpPr>
          <p:nvPr>
            <p:ph type="title"/>
          </p:nvPr>
        </p:nvSpPr>
        <p:spPr>
          <a:xfrm>
            <a:off x="480785" y="656679"/>
            <a:ext cx="8141608" cy="435099"/>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600"/>
              <a:buFont typeface="Arial"/>
              <a:buNone/>
            </a:pPr>
            <a:r>
              <a:rPr lang="en-US">
                <a:latin typeface="Arial"/>
                <a:ea typeface="Arial"/>
                <a:cs typeface="Arial"/>
                <a:sym typeface="Arial"/>
              </a:rPr>
              <a:t>APPLE</a:t>
            </a:r>
            <a:endParaRPr/>
          </a:p>
        </p:txBody>
      </p:sp>
      <p:pic>
        <p:nvPicPr>
          <p:cNvPr id="501" name="Google Shape;501;p59"/>
          <p:cNvPicPr preferRelativeResize="0">
            <a:picLocks noGrp="1"/>
          </p:cNvPicPr>
          <p:nvPr>
            <p:ph type="body" idx="1"/>
          </p:nvPr>
        </p:nvPicPr>
        <p:blipFill rotWithShape="1">
          <a:blip r:embed="rId3">
            <a:alphaModFix/>
          </a:blip>
          <a:srcRect/>
          <a:stretch/>
        </p:blipFill>
        <p:spPr>
          <a:xfrm>
            <a:off x="5864825" y="1246276"/>
            <a:ext cx="6097814" cy="3156857"/>
          </a:xfrm>
          <a:prstGeom prst="rect">
            <a:avLst/>
          </a:prstGeom>
          <a:noFill/>
          <a:ln>
            <a:noFill/>
          </a:ln>
        </p:spPr>
      </p:pic>
      <p:sp>
        <p:nvSpPr>
          <p:cNvPr id="502" name="Google Shape;502;p5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pic>
        <p:nvPicPr>
          <p:cNvPr id="503" name="Google Shape;503;p59"/>
          <p:cNvPicPr preferRelativeResize="0"/>
          <p:nvPr/>
        </p:nvPicPr>
        <p:blipFill rotWithShape="1">
          <a:blip r:embed="rId4">
            <a:alphaModFix/>
          </a:blip>
          <a:srcRect/>
          <a:stretch/>
        </p:blipFill>
        <p:spPr>
          <a:xfrm>
            <a:off x="6658993" y="3400337"/>
            <a:ext cx="4183741" cy="3011260"/>
          </a:xfrm>
          <a:prstGeom prst="rect">
            <a:avLst/>
          </a:prstGeom>
          <a:noFill/>
          <a:ln>
            <a:noFill/>
          </a:ln>
        </p:spPr>
      </p:pic>
      <p:sp>
        <p:nvSpPr>
          <p:cNvPr id="504" name="Google Shape;504;p59"/>
          <p:cNvSpPr txBox="1"/>
          <p:nvPr/>
        </p:nvSpPr>
        <p:spPr>
          <a:xfrm>
            <a:off x="217714" y="2662463"/>
            <a:ext cx="404053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1C53"/>
                </a:solidFill>
                <a:latin typeface="Arial"/>
                <a:ea typeface="Arial"/>
                <a:cs typeface="Arial"/>
                <a:sym typeface="Arial"/>
              </a:rPr>
              <a:t>ACF plot tails off</a:t>
            </a:r>
            <a:endParaRPr sz="1800">
              <a:solidFill>
                <a:srgbClr val="001C53"/>
              </a:solidFill>
              <a:latin typeface="Arial"/>
              <a:ea typeface="Arial"/>
              <a:cs typeface="Arial"/>
              <a:sym typeface="Arial"/>
            </a:endParaRPr>
          </a:p>
          <a:p>
            <a:pPr marL="0" marR="0" lvl="0" indent="0" algn="l" rtl="0">
              <a:spcBef>
                <a:spcPts val="0"/>
              </a:spcBef>
              <a:spcAft>
                <a:spcPts val="0"/>
              </a:spcAft>
              <a:buNone/>
            </a:pPr>
            <a:r>
              <a:rPr lang="en-US" sz="1800">
                <a:solidFill>
                  <a:srgbClr val="001C53"/>
                </a:solidFill>
                <a:latin typeface="Arial"/>
                <a:ea typeface="Arial"/>
                <a:cs typeface="Arial"/>
                <a:sym typeface="Arial"/>
              </a:rPr>
              <a:t>PAC plot cuts off after the lag 2</a:t>
            </a:r>
            <a:endParaRPr sz="1800">
              <a:solidFill>
                <a:srgbClr val="001C53"/>
              </a:solidFill>
              <a:latin typeface="Arial"/>
              <a:ea typeface="Arial"/>
              <a:cs typeface="Arial"/>
              <a:sym typeface="Arial"/>
            </a:endParaRPr>
          </a:p>
          <a:p>
            <a:pPr marL="0" marR="0" lvl="0" indent="0" algn="l" rtl="0">
              <a:spcBef>
                <a:spcPts val="0"/>
              </a:spcBef>
              <a:spcAft>
                <a:spcPts val="0"/>
              </a:spcAft>
              <a:buNone/>
            </a:pPr>
            <a:r>
              <a:rPr lang="en-US" sz="1800">
                <a:solidFill>
                  <a:srgbClr val="001C53"/>
                </a:solidFill>
                <a:latin typeface="Arial"/>
                <a:ea typeface="Arial"/>
                <a:cs typeface="Arial"/>
                <a:sym typeface="Arial"/>
              </a:rPr>
              <a:t>After doing 1 differencing, the data becomes stationary</a:t>
            </a:r>
            <a:endParaRPr sz="1800">
              <a:solidFill>
                <a:srgbClr val="001C53"/>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Sofia"/>
              <a:ea typeface="Sofia"/>
              <a:cs typeface="Sofia"/>
              <a:sym typeface="Sofia"/>
            </a:endParaRPr>
          </a:p>
        </p:txBody>
      </p:sp>
      <p:sp>
        <p:nvSpPr>
          <p:cNvPr id="505" name="Google Shape;505;p59"/>
          <p:cNvSpPr txBox="1"/>
          <p:nvPr/>
        </p:nvSpPr>
        <p:spPr>
          <a:xfrm>
            <a:off x="215704" y="1450206"/>
            <a:ext cx="3477985"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hlink"/>
                </a:solidFill>
                <a:latin typeface="Roboto"/>
                <a:ea typeface="Roboto"/>
                <a:cs typeface="Roboto"/>
                <a:sym typeface="Roboto"/>
                <a:hlinkClick r:id="rId5"/>
              </a:rPr>
              <a:t>❌</a:t>
            </a:r>
            <a:r>
              <a:rPr lang="en-US" sz="2400">
                <a:solidFill>
                  <a:srgbClr val="001C53"/>
                </a:solidFill>
                <a:latin typeface="Roboto"/>
                <a:ea typeface="Roboto"/>
                <a:cs typeface="Roboto"/>
                <a:sym typeface="Roboto"/>
              </a:rPr>
              <a:t>Seasonality</a:t>
            </a:r>
            <a:endParaRPr sz="2400">
              <a:solidFill>
                <a:srgbClr val="001C53"/>
              </a:solidFill>
              <a:latin typeface="Arial"/>
              <a:ea typeface="Arial"/>
              <a:cs typeface="Arial"/>
              <a:sym typeface="Arial"/>
            </a:endParaRPr>
          </a:p>
          <a:p>
            <a:pPr marL="0" marR="0" lvl="0" indent="0" algn="l" rtl="0">
              <a:spcBef>
                <a:spcPts val="0"/>
              </a:spcBef>
              <a:spcAft>
                <a:spcPts val="0"/>
              </a:spcAft>
              <a:buNone/>
            </a:pPr>
            <a:r>
              <a:rPr lang="en-US" sz="2400" u="sng">
                <a:solidFill>
                  <a:schemeClr val="hlink"/>
                </a:solidFill>
                <a:latin typeface="Roboto"/>
                <a:ea typeface="Roboto"/>
                <a:cs typeface="Roboto"/>
                <a:sym typeface="Roboto"/>
                <a:hlinkClick r:id="rId6"/>
              </a:rPr>
              <a:t>✅</a:t>
            </a:r>
            <a:r>
              <a:rPr lang="en-US" sz="2400">
                <a:solidFill>
                  <a:srgbClr val="001C53"/>
                </a:solidFill>
                <a:latin typeface="Roboto"/>
                <a:ea typeface="Roboto"/>
                <a:cs typeface="Roboto"/>
                <a:sym typeface="Roboto"/>
              </a:rPr>
              <a:t>Positive Trend</a:t>
            </a:r>
            <a:endParaRPr/>
          </a:p>
          <a:p>
            <a:pPr marL="0" marR="0" lvl="0" indent="0" algn="l" rtl="0">
              <a:spcBef>
                <a:spcPts val="0"/>
              </a:spcBef>
              <a:spcAft>
                <a:spcPts val="0"/>
              </a:spcAft>
              <a:buNone/>
            </a:pPr>
            <a:endParaRPr sz="2800">
              <a:solidFill>
                <a:srgbClr val="001C53"/>
              </a:solidFill>
              <a:latin typeface="Roboto"/>
              <a:ea typeface="Roboto"/>
              <a:cs typeface="Roboto"/>
              <a:sym typeface="Roboto"/>
            </a:endParaRPr>
          </a:p>
        </p:txBody>
      </p:sp>
      <p:sp>
        <p:nvSpPr>
          <p:cNvPr id="506" name="Google Shape;506;p59"/>
          <p:cNvSpPr/>
          <p:nvPr/>
        </p:nvSpPr>
        <p:spPr>
          <a:xfrm>
            <a:off x="2605149" y="1934276"/>
            <a:ext cx="544285" cy="290285"/>
          </a:xfrm>
          <a:prstGeom prst="rightArrow">
            <a:avLst>
              <a:gd name="adj1" fmla="val 50000"/>
              <a:gd name="adj2" fmla="val 50000"/>
            </a:avLst>
          </a:prstGeom>
          <a:solidFill>
            <a:schemeClr val="accent1"/>
          </a:solidFill>
          <a:ln w="12700" cap="flat" cmpd="sng">
            <a:solidFill>
              <a:srgbClr val="0018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59"/>
          <p:cNvSpPr txBox="1"/>
          <p:nvPr/>
        </p:nvSpPr>
        <p:spPr>
          <a:xfrm>
            <a:off x="3280146" y="1850158"/>
            <a:ext cx="260473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mn-lt"/>
                <a:ea typeface="Sofia"/>
                <a:cs typeface="Sofia"/>
                <a:sym typeface="Sofia"/>
              </a:rPr>
              <a:t>Non-Stationary</a:t>
            </a:r>
            <a:endParaRPr sz="2400" dirty="0">
              <a:solidFill>
                <a:schemeClr val="dk1"/>
              </a:solidFill>
              <a:latin typeface="+mn-lt"/>
              <a:ea typeface="Sofia"/>
              <a:cs typeface="Sofia"/>
              <a:sym typeface="Sofia"/>
            </a:endParaRPr>
          </a:p>
        </p:txBody>
      </p:sp>
      <p:sp>
        <p:nvSpPr>
          <p:cNvPr id="508" name="Google Shape;508;p59"/>
          <p:cNvSpPr txBox="1"/>
          <p:nvPr/>
        </p:nvSpPr>
        <p:spPr>
          <a:xfrm>
            <a:off x="217302" y="4499016"/>
            <a:ext cx="4052454" cy="17542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
              <a:buChar char="•"/>
            </a:pPr>
            <a:r>
              <a:rPr lang="en-US" sz="1800" dirty="0">
                <a:solidFill>
                  <a:schemeClr val="dk1"/>
                </a:solidFill>
                <a:latin typeface="Arial"/>
                <a:ea typeface="Arial"/>
                <a:cs typeface="Arial"/>
                <a:sym typeface="Arial"/>
              </a:rPr>
              <a:t>Two other ARIMA models:</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ARIMA(</a:t>
            </a:r>
            <a:r>
              <a:rPr lang="en-US" sz="1800" dirty="0">
                <a:solidFill>
                  <a:schemeClr val="dk1"/>
                </a:solidFill>
              </a:rPr>
              <a:t>2,1,2</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ARIMA(</a:t>
            </a:r>
            <a:r>
              <a:rPr lang="en-US" sz="1800" dirty="0">
                <a:solidFill>
                  <a:schemeClr val="dk1"/>
                </a:solidFill>
              </a:rPr>
              <a:t>2,1,1</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
              <a:buChar char="•"/>
            </a:pPr>
            <a:r>
              <a:rPr lang="en-US" sz="1800" dirty="0">
                <a:solidFill>
                  <a:schemeClr val="dk1"/>
                </a:solidFill>
                <a:latin typeface="Arial"/>
                <a:ea typeface="Arial"/>
                <a:cs typeface="Arial"/>
                <a:sym typeface="Arial"/>
              </a:rPr>
              <a:t>LSTM</a:t>
            </a:r>
            <a:endParaRPr sz="1800" dirty="0">
              <a:solidFill>
                <a:schemeClr val="dk1"/>
              </a:solidFill>
              <a:latin typeface="Arial"/>
              <a:ea typeface="Arial"/>
              <a:cs typeface="Arial"/>
              <a:sym typeface="Arial"/>
            </a:endParaRPr>
          </a:p>
          <a:p>
            <a:pPr marL="285750" indent="-285750">
              <a:buClr>
                <a:srgbClr val="404041"/>
              </a:buClr>
              <a:buSzPts val="1800"/>
              <a:buFont typeface="Arial "/>
              <a:buChar char="•"/>
            </a:pPr>
            <a:r>
              <a:rPr lang="en-US" sz="1800" dirty="0">
                <a:solidFill>
                  <a:schemeClr val="dk1"/>
                </a:solidFill>
                <a:ea typeface="Sofia"/>
              </a:rPr>
              <a:t>Linear Regression</a:t>
            </a:r>
          </a:p>
          <a:p>
            <a:endParaRPr lang="en-GB" sz="1800">
              <a:solidFill>
                <a:schemeClr val="dk1"/>
              </a:solidFill>
              <a:latin typeface="Sofia"/>
              <a:ea typeface="Sofia"/>
              <a:cs typeface="Sofia"/>
            </a:endParaRPr>
          </a:p>
        </p:txBody>
      </p:sp>
      <p:sp>
        <p:nvSpPr>
          <p:cNvPr id="509" name="Google Shape;509;p59"/>
          <p:cNvSpPr/>
          <p:nvPr/>
        </p:nvSpPr>
        <p:spPr>
          <a:xfrm>
            <a:off x="3691246" y="2702873"/>
            <a:ext cx="521607" cy="1396999"/>
          </a:xfrm>
          <a:prstGeom prst="righ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0" name="Google Shape;510;p59"/>
          <p:cNvSpPr/>
          <p:nvPr/>
        </p:nvSpPr>
        <p:spPr>
          <a:xfrm>
            <a:off x="4263985" y="2823276"/>
            <a:ext cx="1601104" cy="957036"/>
          </a:xfrm>
          <a:prstGeom prst="roundRect">
            <a:avLst>
              <a:gd name="adj" fmla="val 16667"/>
            </a:avLst>
          </a:prstGeom>
          <a:noFill/>
          <a:ln w="12700" cap="flat" cmpd="sng">
            <a:solidFill>
              <a:srgbClr val="002A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1" name="Google Shape;511;p59"/>
          <p:cNvSpPr txBox="1"/>
          <p:nvPr/>
        </p:nvSpPr>
        <p:spPr>
          <a:xfrm>
            <a:off x="4277178" y="3117684"/>
            <a:ext cx="16077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n-lt"/>
                <a:ea typeface="Sofia"/>
                <a:cs typeface="Sofia"/>
                <a:sym typeface="Sofia"/>
              </a:rPr>
              <a:t>ARIMA(2,1,0)</a:t>
            </a:r>
            <a:endParaRPr sz="1800" dirty="0">
              <a:solidFill>
                <a:schemeClr val="dk1"/>
              </a:solidFill>
              <a:latin typeface="+mn-lt"/>
              <a:ea typeface="Sofia"/>
              <a:cs typeface="Sofia"/>
              <a:sym typeface="Sof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0"/>
          <p:cNvSpPr txBox="1">
            <a:spLocks noGrp="1"/>
          </p:cNvSpPr>
          <p:nvPr>
            <p:ph type="title"/>
          </p:nvPr>
        </p:nvSpPr>
        <p:spPr>
          <a:xfrm>
            <a:off x="4140898" y="2027126"/>
            <a:ext cx="4156364" cy="2956835"/>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6400"/>
              <a:buFont typeface="Arial"/>
              <a:buNone/>
            </a:pPr>
            <a:r>
              <a:rPr lang="en-US" b="1"/>
              <a:t>Results and Evaluation</a:t>
            </a:r>
            <a:br>
              <a:rPr lang="en-US" b="1"/>
            </a:br>
            <a:endParaRPr/>
          </a:p>
        </p:txBody>
      </p:sp>
      <p:sp>
        <p:nvSpPr>
          <p:cNvPr id="517" name="Google Shape;517;p60"/>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1"/>
          <p:cNvSpPr txBox="1">
            <a:spLocks noGrp="1"/>
          </p:cNvSpPr>
          <p:nvPr>
            <p:ph type="title"/>
          </p:nvPr>
        </p:nvSpPr>
        <p:spPr>
          <a:xfrm>
            <a:off x="381000" y="731431"/>
            <a:ext cx="11430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rgbClr val="C00000"/>
              </a:buClr>
              <a:buSzPts val="3600"/>
              <a:buFont typeface="Arial"/>
              <a:buNone/>
            </a:pPr>
            <a:r>
              <a:rPr lang="en-US">
                <a:solidFill>
                  <a:srgbClr val="C00000"/>
                </a:solidFill>
                <a:latin typeface="Arial"/>
                <a:ea typeface="Arial"/>
                <a:cs typeface="Arial"/>
                <a:sym typeface="Arial"/>
              </a:rPr>
              <a:t>Model's Performance Evaluation</a:t>
            </a:r>
            <a:endParaRPr>
              <a:solidFill>
                <a:srgbClr val="C00000"/>
              </a:solidFill>
            </a:endParaRPr>
          </a:p>
        </p:txBody>
      </p:sp>
      <p:graphicFrame>
        <p:nvGraphicFramePr>
          <p:cNvPr id="523" name="Google Shape;523;p61"/>
          <p:cNvGraphicFramePr/>
          <p:nvPr>
            <p:extLst>
              <p:ext uri="{D42A27DB-BD31-4B8C-83A1-F6EECF244321}">
                <p14:modId xmlns:p14="http://schemas.microsoft.com/office/powerpoint/2010/main" val="2529745573"/>
              </p:ext>
            </p:extLst>
          </p:nvPr>
        </p:nvGraphicFramePr>
        <p:xfrm>
          <a:off x="632279" y="2962956"/>
          <a:ext cx="5201250" cy="2260650"/>
        </p:xfrm>
        <a:graphic>
          <a:graphicData uri="http://schemas.openxmlformats.org/drawingml/2006/table">
            <a:tbl>
              <a:tblPr firstRow="1" bandRow="1">
                <a:noFill/>
                <a:tableStyleId>{FFC21EA2-43B3-4AB1-B17E-DEA7A885646D}</a:tableStyleId>
              </a:tblPr>
              <a:tblGrid>
                <a:gridCol w="1733750">
                  <a:extLst>
                    <a:ext uri="{9D8B030D-6E8A-4147-A177-3AD203B41FA5}">
                      <a16:colId xmlns:a16="http://schemas.microsoft.com/office/drawing/2014/main" val="20000"/>
                    </a:ext>
                  </a:extLst>
                </a:gridCol>
                <a:gridCol w="1733750">
                  <a:extLst>
                    <a:ext uri="{9D8B030D-6E8A-4147-A177-3AD203B41FA5}">
                      <a16:colId xmlns:a16="http://schemas.microsoft.com/office/drawing/2014/main" val="20001"/>
                    </a:ext>
                  </a:extLst>
                </a:gridCol>
                <a:gridCol w="1733750">
                  <a:extLst>
                    <a:ext uri="{9D8B030D-6E8A-4147-A177-3AD203B41FA5}">
                      <a16:colId xmlns:a16="http://schemas.microsoft.com/office/drawing/2014/main" val="20002"/>
                    </a:ext>
                  </a:extLst>
                </a:gridCol>
              </a:tblGrid>
              <a:tr h="406400">
                <a:tc>
                  <a:txBody>
                    <a:bodyPr/>
                    <a:lstStyle/>
                    <a:p>
                      <a:pPr marL="0" marR="0" lvl="0" indent="0" algn="ctr" rtl="0">
                        <a:spcBef>
                          <a:spcPts val="0"/>
                        </a:spcBef>
                        <a:spcAft>
                          <a:spcPts val="0"/>
                        </a:spcAft>
                        <a:buNone/>
                      </a:pPr>
                      <a:r>
                        <a:rPr lang="en-US" sz="1800" u="none" strike="noStrike" cap="none" dirty="0"/>
                        <a:t>Model</a:t>
                      </a:r>
                      <a:endParaRPr dirty="0"/>
                    </a:p>
                  </a:txBody>
                  <a:tcPr marL="91450" marR="91450" marT="45725" marB="45725"/>
                </a:tc>
                <a:tc>
                  <a:txBody>
                    <a:bodyPr/>
                    <a:lstStyle/>
                    <a:p>
                      <a:pPr marL="0" marR="0" lvl="0" indent="0" algn="ctr" rtl="0">
                        <a:spcBef>
                          <a:spcPts val="0"/>
                        </a:spcBef>
                        <a:spcAft>
                          <a:spcPts val="0"/>
                        </a:spcAft>
                        <a:buNone/>
                      </a:pPr>
                      <a:r>
                        <a:rPr lang="en-US" sz="1800" u="none" strike="noStrike" cap="none" dirty="0"/>
                        <a:t>RMSE</a:t>
                      </a:r>
                      <a:endParaRPr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AIC</a:t>
                      </a:r>
                      <a:endParaRPr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u="none" strike="noStrike" cap="none" dirty="0"/>
                        <a:t>ARIMA(2,1,1)</a:t>
                      </a:r>
                      <a:endParaRPr dirty="0"/>
                    </a:p>
                  </a:txBody>
                  <a:tcPr marL="91450" marR="91450" marT="45725" marB="45725"/>
                </a:tc>
                <a:tc>
                  <a:txBody>
                    <a:bodyPr/>
                    <a:lstStyle/>
                    <a:p>
                      <a:pPr marL="0" marR="0" lvl="0" indent="0" algn="ctr" rtl="0">
                        <a:spcBef>
                          <a:spcPts val="0"/>
                        </a:spcBef>
                        <a:spcAft>
                          <a:spcPts val="0"/>
                        </a:spcAft>
                        <a:buNone/>
                      </a:pPr>
                      <a:r>
                        <a:rPr lang="en-US" sz="1800" u="none" strike="noStrike" cap="none" dirty="0"/>
                        <a:t>4.743</a:t>
                      </a:r>
                      <a:endParaRPr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4797.723</a:t>
                      </a:r>
                      <a:endParaRPr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u="none" strike="noStrike" cap="none" dirty="0"/>
                        <a:t>ARIMA(1,1,1)</a:t>
                      </a:r>
                      <a:endParaRPr dirty="0"/>
                    </a:p>
                  </a:txBody>
                  <a:tcPr marL="91450" marR="91450" marT="45725" marB="45725">
                    <a:solidFill>
                      <a:srgbClr val="ED7D31"/>
                    </a:solidFill>
                  </a:tcPr>
                </a:tc>
                <a:tc>
                  <a:txBody>
                    <a:bodyPr/>
                    <a:lstStyle/>
                    <a:p>
                      <a:pPr marL="0" marR="0" lvl="0" indent="0" algn="ctr" rtl="0">
                        <a:spcBef>
                          <a:spcPts val="0"/>
                        </a:spcBef>
                        <a:spcAft>
                          <a:spcPts val="0"/>
                        </a:spcAft>
                        <a:buNone/>
                      </a:pPr>
                      <a:r>
                        <a:rPr lang="en-US" sz="1800" u="none" strike="noStrike" cap="none" dirty="0"/>
                        <a:t>4.743</a:t>
                      </a:r>
                      <a:endParaRPr dirty="0"/>
                    </a:p>
                  </a:txBody>
                  <a:tcPr marL="91450" marR="91450" marT="45725" marB="45725">
                    <a:solidFill>
                      <a:srgbClr val="ED7D31"/>
                    </a:solidFill>
                  </a:tcPr>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4795.767</a:t>
                      </a:r>
                      <a:endParaRPr dirty="0"/>
                    </a:p>
                  </a:txBody>
                  <a:tcPr marL="91450" marR="91450" marT="45725" marB="45725">
                    <a:solidFill>
                      <a:srgbClr val="ED7D3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u="none" strike="noStrike" cap="none" dirty="0"/>
                        <a:t>ARIMA(1,1,0)</a:t>
                      </a:r>
                      <a:endParaRPr dirty="0"/>
                    </a:p>
                  </a:txBody>
                  <a:tcPr marL="91450" marR="91450" marT="45725" marB="45725"/>
                </a:tc>
                <a:tc>
                  <a:txBody>
                    <a:bodyPr/>
                    <a:lstStyle/>
                    <a:p>
                      <a:pPr marL="0" marR="0" lvl="0" indent="0" algn="ctr" rtl="0">
                        <a:spcBef>
                          <a:spcPts val="0"/>
                        </a:spcBef>
                        <a:spcAft>
                          <a:spcPts val="0"/>
                        </a:spcAft>
                        <a:buNone/>
                      </a:pPr>
                      <a:r>
                        <a:rPr lang="en-US" sz="1800" u="none" strike="noStrike" cap="none" dirty="0"/>
                        <a:t>4.949</a:t>
                      </a:r>
                      <a:endParaRPr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5146.310</a:t>
                      </a:r>
                      <a:endParaRPr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u="none" strike="noStrike" cap="none" dirty="0"/>
                        <a:t>LSTM</a:t>
                      </a:r>
                      <a:endParaRPr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b="0" i="0" u="none" strike="noStrike" cap="none" dirty="0">
                          <a:latin typeface="Arial"/>
                          <a:ea typeface="Arial"/>
                          <a:cs typeface="Arial"/>
                          <a:sym typeface="Arial"/>
                        </a:rPr>
                        <a:t>8.566</a:t>
                      </a:r>
                      <a:endParaRPr sz="1800" u="none" strike="noStrike" cap="none"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a:t>
                      </a:r>
                      <a:endParaRPr dirty="0"/>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Clr>
                          <a:schemeClr val="dk1"/>
                        </a:buClr>
                        <a:buSzPts val="1400"/>
                        <a:buFont typeface="Arial"/>
                        <a:buNone/>
                      </a:pPr>
                      <a:r>
                        <a:rPr lang="en-US" sz="1400" b="1" u="none" strike="noStrike" cap="none" dirty="0"/>
                        <a:t>Linear Regression</a:t>
                      </a:r>
                      <a:endParaRPr sz="1400" b="1" u="none" strike="noStrike" cap="none" dirty="0"/>
                    </a:p>
                  </a:txBody>
                  <a:tcPr marL="91450" marR="91450" marT="45725" marB="45725"/>
                </a:tc>
                <a:tc>
                  <a:txBody>
                    <a:bodyPr/>
                    <a:lstStyle/>
                    <a:p>
                      <a:pPr marL="0" marR="0" lvl="0" indent="0" algn="ctr" rtl="0">
                        <a:spcBef>
                          <a:spcPts val="0"/>
                        </a:spcBef>
                        <a:spcAft>
                          <a:spcPts val="0"/>
                        </a:spcAft>
                        <a:buClr>
                          <a:srgbClr val="212121"/>
                        </a:buClr>
                        <a:buSzPts val="1800"/>
                        <a:buFont typeface="Arial"/>
                        <a:buNone/>
                      </a:pPr>
                      <a:r>
                        <a:rPr lang="en-US" sz="1800" b="0" i="0" u="none" strike="noStrike" cap="none" dirty="0">
                          <a:solidFill>
                            <a:srgbClr val="212121"/>
                          </a:solidFill>
                        </a:rPr>
                        <a:t>7.284</a:t>
                      </a:r>
                      <a:endParaRPr sz="1800" u="none" strike="noStrike" cap="none"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b="0" i="0" u="none" strike="noStrike" cap="none" dirty="0">
                          <a:latin typeface="Arial"/>
                          <a:ea typeface="Arial"/>
                          <a:cs typeface="Arial"/>
                          <a:sym typeface="Arial"/>
                        </a:rPr>
                        <a:t>7448.974</a:t>
                      </a:r>
                      <a:endParaRPr sz="18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524" name="Google Shape;524;p6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graphicFrame>
        <p:nvGraphicFramePr>
          <p:cNvPr id="525" name="Google Shape;525;p61"/>
          <p:cNvGraphicFramePr/>
          <p:nvPr>
            <p:extLst>
              <p:ext uri="{D42A27DB-BD31-4B8C-83A1-F6EECF244321}">
                <p14:modId xmlns:p14="http://schemas.microsoft.com/office/powerpoint/2010/main" val="2904471939"/>
              </p:ext>
            </p:extLst>
          </p:nvPr>
        </p:nvGraphicFramePr>
        <p:xfrm>
          <a:off x="6457346" y="2962956"/>
          <a:ext cx="5201250" cy="2260650"/>
        </p:xfrm>
        <a:graphic>
          <a:graphicData uri="http://schemas.openxmlformats.org/drawingml/2006/table">
            <a:tbl>
              <a:tblPr firstRow="1" bandRow="1">
                <a:noFill/>
                <a:tableStyleId>{FFC21EA2-43B3-4AB1-B17E-DEA7A885646D}</a:tableStyleId>
              </a:tblPr>
              <a:tblGrid>
                <a:gridCol w="1733750">
                  <a:extLst>
                    <a:ext uri="{9D8B030D-6E8A-4147-A177-3AD203B41FA5}">
                      <a16:colId xmlns:a16="http://schemas.microsoft.com/office/drawing/2014/main" val="20000"/>
                    </a:ext>
                  </a:extLst>
                </a:gridCol>
                <a:gridCol w="1733750">
                  <a:extLst>
                    <a:ext uri="{9D8B030D-6E8A-4147-A177-3AD203B41FA5}">
                      <a16:colId xmlns:a16="http://schemas.microsoft.com/office/drawing/2014/main" val="20001"/>
                    </a:ext>
                  </a:extLst>
                </a:gridCol>
                <a:gridCol w="1733750">
                  <a:extLst>
                    <a:ext uri="{9D8B030D-6E8A-4147-A177-3AD203B41FA5}">
                      <a16:colId xmlns:a16="http://schemas.microsoft.com/office/drawing/2014/main" val="20002"/>
                    </a:ext>
                  </a:extLst>
                </a:gridCol>
              </a:tblGrid>
              <a:tr h="406400">
                <a:tc>
                  <a:txBody>
                    <a:bodyPr/>
                    <a:lstStyle/>
                    <a:p>
                      <a:pPr marL="0" marR="0" lvl="0" indent="0" algn="ctr" rtl="0">
                        <a:spcBef>
                          <a:spcPts val="0"/>
                        </a:spcBef>
                        <a:spcAft>
                          <a:spcPts val="0"/>
                        </a:spcAft>
                        <a:buNone/>
                      </a:pPr>
                      <a:r>
                        <a:rPr lang="en-US" sz="1800" u="none" strike="noStrike" cap="none" dirty="0"/>
                        <a:t>Model</a:t>
                      </a:r>
                      <a:endParaRPr dirty="0"/>
                    </a:p>
                  </a:txBody>
                  <a:tcPr marL="91450" marR="91450" marT="45725" marB="45725"/>
                </a:tc>
                <a:tc>
                  <a:txBody>
                    <a:bodyPr/>
                    <a:lstStyle/>
                    <a:p>
                      <a:pPr marL="0" marR="0" lvl="0" indent="0" algn="ctr" rtl="0">
                        <a:spcBef>
                          <a:spcPts val="0"/>
                        </a:spcBef>
                        <a:spcAft>
                          <a:spcPts val="0"/>
                        </a:spcAft>
                        <a:buNone/>
                      </a:pPr>
                      <a:r>
                        <a:rPr lang="en-US" sz="1800" u="none" strike="noStrike" cap="none" dirty="0"/>
                        <a:t>RMSE</a:t>
                      </a:r>
                      <a:endParaRPr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AIC</a:t>
                      </a:r>
                      <a:endParaRPr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u="none" strike="noStrike" cap="none" dirty="0"/>
                        <a:t>ARIMA(2,1,0)</a:t>
                      </a:r>
                      <a:endParaRPr dirty="0"/>
                    </a:p>
                  </a:txBody>
                  <a:tcPr marL="91450" marR="91450" marT="45725" marB="45725">
                    <a:solidFill>
                      <a:srgbClr val="ED7D31"/>
                    </a:solidFill>
                  </a:tcPr>
                </a:tc>
                <a:tc>
                  <a:txBody>
                    <a:bodyPr/>
                    <a:lstStyle/>
                    <a:p>
                      <a:pPr marL="0" marR="0" lvl="0" indent="0" algn="ctr" rtl="0">
                        <a:spcBef>
                          <a:spcPts val="0"/>
                        </a:spcBef>
                        <a:spcAft>
                          <a:spcPts val="0"/>
                        </a:spcAft>
                        <a:buNone/>
                      </a:pPr>
                      <a:r>
                        <a:rPr lang="en-US" sz="1800" u="none" strike="noStrike" cap="none" dirty="0"/>
                        <a:t>2.095</a:t>
                      </a:r>
                      <a:endParaRPr dirty="0"/>
                    </a:p>
                  </a:txBody>
                  <a:tcPr marL="91450" marR="91450" marT="45725" marB="45725">
                    <a:solidFill>
                      <a:srgbClr val="ED7D31"/>
                    </a:solidFill>
                  </a:tcPr>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4163.609</a:t>
                      </a:r>
                      <a:endParaRPr dirty="0"/>
                    </a:p>
                  </a:txBody>
                  <a:tcPr marL="91450" marR="91450" marT="45725" marB="45725">
                    <a:solidFill>
                      <a:srgbClr val="ED7D31"/>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u="none" strike="noStrike" cap="none" dirty="0"/>
                        <a:t>ARIMA(2,1,2)</a:t>
                      </a:r>
                      <a:endParaRPr dirty="0"/>
                    </a:p>
                  </a:txBody>
                  <a:tcPr marL="91450" marR="91450" marT="45725" marB="45725"/>
                </a:tc>
                <a:tc>
                  <a:txBody>
                    <a:bodyPr/>
                    <a:lstStyle/>
                    <a:p>
                      <a:pPr marL="0" marR="0" lvl="0" indent="0" algn="ctr" rtl="0">
                        <a:spcBef>
                          <a:spcPts val="0"/>
                        </a:spcBef>
                        <a:spcAft>
                          <a:spcPts val="0"/>
                        </a:spcAft>
                        <a:buNone/>
                      </a:pPr>
                      <a:r>
                        <a:rPr lang="en-US" sz="1800" u="none" strike="noStrike" cap="none" dirty="0"/>
                        <a:t>2.10</a:t>
                      </a:r>
                      <a:endParaRPr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4804.479</a:t>
                      </a:r>
                      <a:endParaRPr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u="none" strike="noStrike" cap="none" dirty="0"/>
                        <a:t>ARIMA(2,1,1)</a:t>
                      </a:r>
                      <a:endParaRPr dirty="0"/>
                    </a:p>
                  </a:txBody>
                  <a:tcPr marL="91450" marR="91450" marT="45725" marB="45725"/>
                </a:tc>
                <a:tc>
                  <a:txBody>
                    <a:bodyPr/>
                    <a:lstStyle/>
                    <a:p>
                      <a:pPr marL="0" marR="0" lvl="0" indent="0" algn="ctr" rtl="0">
                        <a:spcBef>
                          <a:spcPts val="0"/>
                        </a:spcBef>
                        <a:spcAft>
                          <a:spcPts val="0"/>
                        </a:spcAft>
                        <a:buNone/>
                      </a:pPr>
                      <a:r>
                        <a:rPr lang="en-US" sz="1800" u="none" strike="noStrike" cap="none" dirty="0"/>
                        <a:t>2.11</a:t>
                      </a:r>
                      <a:endParaRPr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4806.112</a:t>
                      </a:r>
                      <a:endParaRPr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u="none" strike="noStrike" cap="none" dirty="0"/>
                        <a:t>LSTM</a:t>
                      </a:r>
                      <a:endParaRPr dirty="0"/>
                    </a:p>
                  </a:txBody>
                  <a:tcPr marL="91450" marR="91450" marT="45725" marB="45725"/>
                </a:tc>
                <a:tc>
                  <a:txBody>
                    <a:bodyPr/>
                    <a:lstStyle/>
                    <a:p>
                      <a:pPr marL="0" marR="0" lvl="0" indent="0" algn="ctr" rtl="0">
                        <a:spcBef>
                          <a:spcPts val="0"/>
                        </a:spcBef>
                        <a:spcAft>
                          <a:spcPts val="0"/>
                        </a:spcAft>
                        <a:buClr>
                          <a:srgbClr val="212121"/>
                        </a:buClr>
                        <a:buSzPts val="1800"/>
                        <a:buFont typeface="Arial"/>
                        <a:buNone/>
                      </a:pPr>
                      <a:r>
                        <a:rPr lang="en-US" sz="1800" b="0" i="0" u="none" strike="noStrike" cap="none" dirty="0">
                          <a:solidFill>
                            <a:srgbClr val="212121"/>
                          </a:solidFill>
                        </a:rPr>
                        <a:t>2.13</a:t>
                      </a:r>
                      <a:endParaRPr sz="1800" b="0" i="0" u="none" strike="noStrike" cap="none" dirty="0">
                        <a:solidFill>
                          <a:srgbClr val="212121"/>
                        </a:solidFill>
                      </a:endParaRPr>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dirty="0"/>
                        <a:t>-</a:t>
                      </a:r>
                      <a:endParaRPr dirty="0"/>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Clr>
                          <a:schemeClr val="dk1"/>
                        </a:buClr>
                        <a:buSzPts val="1400"/>
                        <a:buFont typeface="Arial"/>
                        <a:buNone/>
                      </a:pPr>
                      <a:r>
                        <a:rPr lang="en-US" sz="1400" b="1" i="0" u="none" strike="noStrike" cap="none" dirty="0">
                          <a:latin typeface="Arial"/>
                          <a:ea typeface="Arial"/>
                          <a:cs typeface="Arial"/>
                          <a:sym typeface="Arial"/>
                        </a:rPr>
                        <a:t>Linear Regression</a:t>
                      </a:r>
                      <a:endParaRPr sz="18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212121"/>
                        </a:buClr>
                        <a:buSzPts val="1800"/>
                        <a:buFont typeface="Arial"/>
                        <a:buNone/>
                      </a:pPr>
                      <a:r>
                        <a:rPr lang="en-US" sz="1800" b="0" i="0" u="none" strike="noStrike" cap="none" dirty="0">
                          <a:solidFill>
                            <a:srgbClr val="212121"/>
                          </a:solidFill>
                          <a:latin typeface="Arial"/>
                          <a:ea typeface="Arial"/>
                          <a:cs typeface="Arial"/>
                          <a:sym typeface="Arial"/>
                        </a:rPr>
                        <a:t>5.264</a:t>
                      </a:r>
                      <a:endParaRPr sz="1800" u="none" strike="noStrike" cap="none" dirty="0"/>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b="0" i="0" u="none" strike="noStrike" cap="none" dirty="0">
                          <a:latin typeface="Arial"/>
                          <a:ea typeface="Arial"/>
                          <a:cs typeface="Arial"/>
                          <a:sym typeface="Arial"/>
                        </a:rPr>
                        <a:t>7300.950</a:t>
                      </a:r>
                      <a:endParaRPr sz="18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526" name="Google Shape;526;p61"/>
          <p:cNvSpPr/>
          <p:nvPr/>
        </p:nvSpPr>
        <p:spPr>
          <a:xfrm>
            <a:off x="1728107" y="1836963"/>
            <a:ext cx="2925535" cy="775607"/>
          </a:xfrm>
          <a:prstGeom prst="flowChartPunchedTape">
            <a:avLst/>
          </a:prstGeom>
          <a:solidFill>
            <a:srgbClr val="002A7C"/>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Microsoft</a:t>
            </a:r>
            <a:endParaRPr sz="1800" b="1">
              <a:solidFill>
                <a:schemeClr val="lt1"/>
              </a:solidFill>
              <a:latin typeface="Arial"/>
              <a:ea typeface="Arial"/>
              <a:cs typeface="Arial"/>
              <a:sym typeface="Arial"/>
            </a:endParaRPr>
          </a:p>
        </p:txBody>
      </p:sp>
      <p:sp>
        <p:nvSpPr>
          <p:cNvPr id="527" name="Google Shape;527;p61"/>
          <p:cNvSpPr/>
          <p:nvPr/>
        </p:nvSpPr>
        <p:spPr>
          <a:xfrm>
            <a:off x="7860392" y="1836962"/>
            <a:ext cx="2925535" cy="775607"/>
          </a:xfrm>
          <a:prstGeom prst="flowChartPunchedTape">
            <a:avLst/>
          </a:prstGeom>
          <a:solidFill>
            <a:srgbClr val="002A7C"/>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Apple</a:t>
            </a:r>
            <a:endParaRPr sz="1800">
              <a:solidFill>
                <a:schemeClr val="lt1"/>
              </a:solidFill>
              <a:latin typeface="Arial"/>
              <a:ea typeface="Arial"/>
              <a:cs typeface="Arial"/>
              <a:sym typeface="Arial"/>
            </a:endParaRPr>
          </a:p>
        </p:txBody>
      </p:sp>
      <p:sp>
        <p:nvSpPr>
          <p:cNvPr id="528" name="Google Shape;528;p61"/>
          <p:cNvSpPr txBox="1"/>
          <p:nvPr/>
        </p:nvSpPr>
        <p:spPr>
          <a:xfrm>
            <a:off x="1767613" y="5490242"/>
            <a:ext cx="900853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0D0D0D"/>
                </a:solidFill>
                <a:latin typeface="Arial"/>
                <a:ea typeface="Arial"/>
                <a:cs typeface="Arial"/>
                <a:sym typeface="Arial"/>
              </a:rPr>
              <a:t>Calculating (AIC) for LSTM is challenging due to the absence of a clearly defined likelihood function in neural network training</a:t>
            </a:r>
            <a:endParaRPr sz="11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4063761" y="2796896"/>
            <a:ext cx="4156364" cy="1364091"/>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5400"/>
              <a:buFont typeface="Arial"/>
              <a:buNone/>
            </a:pPr>
            <a:r>
              <a:rPr lang="en-US" sz="5400" b="1"/>
              <a:t>Conclusions</a:t>
            </a:r>
            <a:br>
              <a:rPr lang="en-US"/>
            </a:br>
            <a:endParaRPr/>
          </a:p>
        </p:txBody>
      </p:sp>
      <p:sp>
        <p:nvSpPr>
          <p:cNvPr id="534" name="Google Shape;534;p6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600"/>
              <a:buFont typeface="Arial"/>
              <a:buNone/>
            </a:pPr>
            <a:r>
              <a:rPr lang="en-US"/>
              <a:t>Conclusion &amp; Suggestion</a:t>
            </a:r>
            <a:endParaRPr/>
          </a:p>
        </p:txBody>
      </p:sp>
      <p:sp>
        <p:nvSpPr>
          <p:cNvPr id="540" name="Google Shape;540;p6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17</a:t>
            </a:fld>
            <a:endParaRPr/>
          </a:p>
        </p:txBody>
      </p:sp>
      <p:grpSp>
        <p:nvGrpSpPr>
          <p:cNvPr id="541" name="Google Shape;541;p63"/>
          <p:cNvGrpSpPr/>
          <p:nvPr/>
        </p:nvGrpSpPr>
        <p:grpSpPr>
          <a:xfrm>
            <a:off x="381000" y="1959575"/>
            <a:ext cx="11429998" cy="3532530"/>
            <a:chOff x="0" y="850423"/>
            <a:chExt cx="11429998" cy="3532530"/>
          </a:xfrm>
        </p:grpSpPr>
        <p:sp>
          <p:nvSpPr>
            <p:cNvPr id="542" name="Google Shape;542;p63"/>
            <p:cNvSpPr/>
            <p:nvPr/>
          </p:nvSpPr>
          <p:spPr>
            <a:xfrm>
              <a:off x="0" y="850423"/>
              <a:ext cx="11429998" cy="1570013"/>
            </a:xfrm>
            <a:prstGeom prst="roundRect">
              <a:avLst>
                <a:gd name="adj" fmla="val 10000"/>
              </a:avLst>
            </a:prstGeom>
            <a:solidFill>
              <a:srgbClr val="E8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3"/>
            <p:cNvSpPr/>
            <p:nvPr/>
          </p:nvSpPr>
          <p:spPr>
            <a:xfrm>
              <a:off x="474928" y="1203676"/>
              <a:ext cx="863507" cy="86350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3"/>
            <p:cNvSpPr/>
            <p:nvPr/>
          </p:nvSpPr>
          <p:spPr>
            <a:xfrm>
              <a:off x="1813365" y="850423"/>
              <a:ext cx="9616633" cy="157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3"/>
            <p:cNvSpPr txBox="1"/>
            <p:nvPr/>
          </p:nvSpPr>
          <p:spPr>
            <a:xfrm>
              <a:off x="1813365" y="850423"/>
              <a:ext cx="9616633" cy="1570013"/>
            </a:xfrm>
            <a:prstGeom prst="rect">
              <a:avLst/>
            </a:prstGeom>
            <a:noFill/>
            <a:ln>
              <a:noFill/>
            </a:ln>
          </p:spPr>
          <p:txBody>
            <a:bodyPr spcFirstLastPara="1" wrap="square" lIns="166150" tIns="166150" rIns="166150" bIns="166150" anchor="ctr" anchorCtr="0">
              <a:noAutofit/>
            </a:bodyPr>
            <a:lstStyle/>
            <a:p>
              <a:pPr>
                <a:buClr>
                  <a:schemeClr val="dk1"/>
                </a:buClr>
                <a:buSzPts val="1600"/>
              </a:pPr>
              <a:r>
                <a:rPr lang="en-US" sz="1600" b="0" dirty="0">
                  <a:solidFill>
                    <a:schemeClr val="dk1"/>
                  </a:solidFill>
                  <a:latin typeface="Arial"/>
                  <a:ea typeface="Arial"/>
                  <a:cs typeface="Arial"/>
                  <a:sym typeface="Arial"/>
                </a:rPr>
                <a:t>The results of our analysis suggest that </a:t>
              </a:r>
              <a:r>
                <a:rPr lang="en-US" sz="1600" dirty="0">
                  <a:solidFill>
                    <a:schemeClr val="dk1"/>
                  </a:solidFill>
                </a:rPr>
                <a:t>ARIMA models outperform</a:t>
              </a:r>
              <a:r>
                <a:rPr lang="en-US" sz="1600" b="0" dirty="0">
                  <a:solidFill>
                    <a:schemeClr val="dk1"/>
                  </a:solidFill>
                  <a:latin typeface="Arial"/>
                  <a:ea typeface="Arial"/>
                  <a:cs typeface="Arial"/>
                  <a:sym typeface="Arial"/>
                </a:rPr>
                <a:t> </a:t>
              </a:r>
              <a:r>
                <a:rPr lang="en-US" sz="1600" dirty="0">
                  <a:solidFill>
                    <a:schemeClr val="dk1"/>
                  </a:solidFill>
                </a:rPr>
                <a:t>among other models in</a:t>
              </a:r>
              <a:r>
                <a:rPr lang="en-US" sz="1600" b="0" dirty="0">
                  <a:solidFill>
                    <a:schemeClr val="dk1"/>
                  </a:solidFill>
                  <a:latin typeface="Arial"/>
                  <a:ea typeface="Arial"/>
                  <a:cs typeface="Arial"/>
                  <a:sym typeface="Arial"/>
                </a:rPr>
                <a:t> predicting stock prices.</a:t>
              </a:r>
              <a:endParaRPr sz="1600" dirty="0">
                <a:solidFill>
                  <a:schemeClr val="dk1"/>
                </a:solidFill>
                <a:latin typeface="Arial"/>
                <a:ea typeface="Arial"/>
                <a:cs typeface="Arial"/>
                <a:sym typeface="Arial"/>
              </a:endParaRPr>
            </a:p>
          </p:txBody>
        </p:sp>
        <p:sp>
          <p:nvSpPr>
            <p:cNvPr id="546" name="Google Shape;546;p63"/>
            <p:cNvSpPr/>
            <p:nvPr/>
          </p:nvSpPr>
          <p:spPr>
            <a:xfrm>
              <a:off x="0" y="2812940"/>
              <a:ext cx="11429998" cy="1570013"/>
            </a:xfrm>
            <a:prstGeom prst="roundRect">
              <a:avLst>
                <a:gd name="adj" fmla="val 10000"/>
              </a:avLst>
            </a:prstGeom>
            <a:solidFill>
              <a:srgbClr val="E8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3"/>
            <p:cNvSpPr/>
            <p:nvPr/>
          </p:nvSpPr>
          <p:spPr>
            <a:xfrm>
              <a:off x="474928" y="3166193"/>
              <a:ext cx="863507" cy="86350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3"/>
            <p:cNvSpPr/>
            <p:nvPr/>
          </p:nvSpPr>
          <p:spPr>
            <a:xfrm>
              <a:off x="1813365" y="2812940"/>
              <a:ext cx="9616633" cy="157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3"/>
            <p:cNvSpPr txBox="1"/>
            <p:nvPr/>
          </p:nvSpPr>
          <p:spPr>
            <a:xfrm>
              <a:off x="1813365" y="2812940"/>
              <a:ext cx="9616633" cy="1570013"/>
            </a:xfrm>
            <a:prstGeom prst="rect">
              <a:avLst/>
            </a:prstGeom>
            <a:noFill/>
            <a:ln>
              <a:noFill/>
            </a:ln>
          </p:spPr>
          <p:txBody>
            <a:bodyPr spcFirstLastPara="1" wrap="square" lIns="166150" tIns="166150" rIns="166150" bIns="166150" anchor="ctr"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a:solidFill>
                    <a:schemeClr val="dk1"/>
                  </a:solidFill>
                  <a:latin typeface="Arial"/>
                  <a:ea typeface="Arial"/>
                  <a:cs typeface="Arial"/>
                  <a:sym typeface="Arial"/>
                </a:rPr>
                <a:t>While our analysis focused solely on utilizing past stock prices to forecast future prices, it's essential to acknowledge the potential impact of other factors such as trade volume, dividends, and company policies on share splits. Incorporating these additional variables into our predictive models could enhance their accuracy and robustness, providing a more comprehensive understanding of stock price dynamics.</a:t>
              </a:r>
              <a:endParaRPr sz="1600">
                <a:solidFill>
                  <a:schemeClr val="dk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4"/>
          <p:cNvSpPr txBox="1">
            <a:spLocks noGrp="1"/>
          </p:cNvSpPr>
          <p:nvPr>
            <p:ph type="title"/>
          </p:nvPr>
        </p:nvSpPr>
        <p:spPr>
          <a:xfrm>
            <a:off x="3997036" y="2596913"/>
            <a:ext cx="4156364" cy="1664174"/>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4000"/>
              <a:buFont typeface="Arial"/>
              <a:buNone/>
            </a:pPr>
            <a:r>
              <a:rPr lang="en-US" sz="4000" b="1">
                <a:latin typeface="Arial"/>
                <a:ea typeface="Arial"/>
                <a:cs typeface="Arial"/>
                <a:sym typeface="Arial"/>
              </a:rPr>
              <a:t>Group Member Contributions</a:t>
            </a:r>
            <a:br>
              <a:rPr lang="en-US"/>
            </a:br>
            <a:endParaRPr/>
          </a:p>
        </p:txBody>
      </p:sp>
      <p:sp>
        <p:nvSpPr>
          <p:cNvPr id="555" name="Google Shape;555;p6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5"/>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600"/>
              <a:buFont typeface="Arial"/>
              <a:buNone/>
            </a:pPr>
            <a:r>
              <a:rPr lang="en-US">
                <a:latin typeface="Arial"/>
                <a:ea typeface="Arial"/>
                <a:cs typeface="Arial"/>
                <a:sym typeface="Arial"/>
              </a:rPr>
              <a:t>Distribution of workload:</a:t>
            </a:r>
            <a:endParaRPr/>
          </a:p>
        </p:txBody>
      </p:sp>
      <p:sp>
        <p:nvSpPr>
          <p:cNvPr id="561" name="Google Shape;561;p65"/>
          <p:cNvSpPr txBox="1">
            <a:spLocks noGrp="1"/>
          </p:cNvSpPr>
          <p:nvPr>
            <p:ph type="body" idx="1"/>
          </p:nvPr>
        </p:nvSpPr>
        <p:spPr>
          <a:xfrm>
            <a:off x="381000" y="1742970"/>
            <a:ext cx="10859780" cy="421855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2"/>
              </a:buClr>
              <a:buSzPts val="2660"/>
              <a:buNone/>
            </a:pPr>
            <a:r>
              <a:rPr lang="en-US" sz="2800" b="0" dirty="0">
                <a:latin typeface="+mn-lt"/>
                <a:ea typeface="Sofia"/>
                <a:cs typeface="Sofia"/>
                <a:sym typeface="Sofia"/>
              </a:rPr>
              <a:t>The workload of our project were distributed </a:t>
            </a:r>
            <a:r>
              <a:rPr lang="en-US" sz="2800" dirty="0">
                <a:latin typeface="+mn-lt"/>
                <a:ea typeface="Sofia"/>
                <a:cs typeface="Sofia"/>
                <a:sym typeface="Sofia"/>
              </a:rPr>
              <a:t>evenly </a:t>
            </a:r>
            <a:r>
              <a:rPr lang="en-US" sz="2800" b="0" dirty="0">
                <a:latin typeface="+mn-lt"/>
                <a:ea typeface="Sofia"/>
                <a:cs typeface="Sofia"/>
                <a:sym typeface="Sofia"/>
              </a:rPr>
              <a:t>among all of us</a:t>
            </a:r>
            <a:r>
              <a:rPr lang="en-US" sz="2800" b="0" dirty="0">
                <a:latin typeface="Sofia"/>
                <a:ea typeface="Sofia"/>
                <a:cs typeface="Sofia"/>
                <a:sym typeface="Sofia"/>
              </a:rPr>
              <a:t>:</a:t>
            </a:r>
            <a:endParaRPr sz="2800" dirty="0">
              <a:latin typeface="Sofia"/>
              <a:ea typeface="Sofia"/>
              <a:cs typeface="Sofia"/>
              <a:sym typeface="Sofia"/>
            </a:endParaRPr>
          </a:p>
          <a:p>
            <a:pPr marL="0" lvl="0" indent="0" algn="l" rtl="0">
              <a:lnSpc>
                <a:spcPct val="100000"/>
              </a:lnSpc>
              <a:spcBef>
                <a:spcPts val="1800"/>
              </a:spcBef>
              <a:spcAft>
                <a:spcPts val="0"/>
              </a:spcAft>
              <a:buClr>
                <a:schemeClr val="accent2"/>
              </a:buClr>
              <a:buSzPts val="1900"/>
              <a:buNone/>
            </a:pPr>
            <a:endParaRPr dirty="0"/>
          </a:p>
        </p:txBody>
      </p:sp>
      <p:sp>
        <p:nvSpPr>
          <p:cNvPr id="562" name="Google Shape;562;p6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563" name="Google Shape;563;p65"/>
          <p:cNvSpPr/>
          <p:nvPr/>
        </p:nvSpPr>
        <p:spPr>
          <a:xfrm>
            <a:off x="1440567" y="3121411"/>
            <a:ext cx="4363357" cy="1478642"/>
          </a:xfrm>
          <a:prstGeom prst="ellipse">
            <a:avLst/>
          </a:prstGeom>
          <a:solidFill>
            <a:schemeClr val="accent1"/>
          </a:solidFill>
          <a:ln w="12700" cap="flat" cmpd="sng">
            <a:solidFill>
              <a:srgbClr val="0018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Data Preprocessing </a:t>
            </a:r>
            <a:endParaRPr sz="1800">
              <a:solidFill>
                <a:schemeClr val="lt1"/>
              </a:solidFill>
              <a:latin typeface="Arial"/>
              <a:ea typeface="Arial"/>
              <a:cs typeface="Arial"/>
              <a:sym typeface="Arial"/>
            </a:endParaRPr>
          </a:p>
        </p:txBody>
      </p:sp>
      <p:sp>
        <p:nvSpPr>
          <p:cNvPr id="564" name="Google Shape;564;p65"/>
          <p:cNvSpPr/>
          <p:nvPr/>
        </p:nvSpPr>
        <p:spPr>
          <a:xfrm>
            <a:off x="5465371" y="3111997"/>
            <a:ext cx="4363357" cy="1478642"/>
          </a:xfrm>
          <a:prstGeom prst="ellipse">
            <a:avLst/>
          </a:prstGeom>
          <a:solidFill>
            <a:schemeClr val="accent1"/>
          </a:solidFill>
          <a:ln w="12700" cap="flat" cmpd="sng">
            <a:solidFill>
              <a:srgbClr val="0018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Training </a:t>
            </a:r>
            <a:r>
              <a:rPr lang="en-US" sz="1800" dirty="0">
                <a:solidFill>
                  <a:schemeClr val="lt1"/>
                </a:solidFill>
              </a:rPr>
              <a:t>5</a:t>
            </a:r>
            <a:r>
              <a:rPr lang="en-US" sz="1800" dirty="0">
                <a:solidFill>
                  <a:schemeClr val="lt1"/>
                </a:solidFill>
                <a:latin typeface="Arial"/>
                <a:ea typeface="Arial"/>
                <a:cs typeface="Arial"/>
                <a:sym typeface="Arial"/>
              </a:rPr>
              <a:t> models for 2 companies</a:t>
            </a:r>
            <a:endParaRPr sz="1800" dirty="0">
              <a:solidFill>
                <a:schemeClr val="lt1"/>
              </a:solidFill>
              <a:latin typeface="Arial"/>
              <a:ea typeface="Arial"/>
              <a:cs typeface="Arial"/>
              <a:sym typeface="Arial"/>
            </a:endParaRPr>
          </a:p>
        </p:txBody>
      </p:sp>
      <p:sp>
        <p:nvSpPr>
          <p:cNvPr id="565" name="Google Shape;565;p65"/>
          <p:cNvSpPr/>
          <p:nvPr/>
        </p:nvSpPr>
        <p:spPr>
          <a:xfrm>
            <a:off x="3628406" y="4384393"/>
            <a:ext cx="4363357" cy="1478642"/>
          </a:xfrm>
          <a:prstGeom prst="ellipse">
            <a:avLst/>
          </a:prstGeom>
          <a:solidFill>
            <a:schemeClr val="accent1"/>
          </a:solidFill>
          <a:ln w="12700" cap="flat" cmpd="sng">
            <a:solidFill>
              <a:srgbClr val="0018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Comparison of Models</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600"/>
              <a:buFont typeface="Arial"/>
              <a:buNone/>
            </a:pPr>
            <a:r>
              <a:rPr lang="en-US"/>
              <a:t>Agenda:</a:t>
            </a:r>
            <a:endParaRPr/>
          </a:p>
        </p:txBody>
      </p:sp>
      <p:grpSp>
        <p:nvGrpSpPr>
          <p:cNvPr id="366" name="Google Shape;366;p48"/>
          <p:cNvGrpSpPr/>
          <p:nvPr/>
        </p:nvGrpSpPr>
        <p:grpSpPr>
          <a:xfrm>
            <a:off x="381000" y="1789675"/>
            <a:ext cx="11430000" cy="4170503"/>
            <a:chOff x="0" y="1349"/>
            <a:chExt cx="11430000" cy="4170503"/>
          </a:xfrm>
        </p:grpSpPr>
        <p:sp>
          <p:nvSpPr>
            <p:cNvPr id="367" name="Google Shape;367;p48"/>
            <p:cNvSpPr/>
            <p:nvPr/>
          </p:nvSpPr>
          <p:spPr>
            <a:xfrm>
              <a:off x="0" y="1349"/>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8"/>
            <p:cNvSpPr/>
            <p:nvPr/>
          </p:nvSpPr>
          <p:spPr>
            <a:xfrm>
              <a:off x="122794" y="41899"/>
              <a:ext cx="418815" cy="494142"/>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8"/>
            <p:cNvSpPr/>
            <p:nvPr/>
          </p:nvSpPr>
          <p:spPr>
            <a:xfrm>
              <a:off x="664404" y="1349"/>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8"/>
            <p:cNvSpPr txBox="1"/>
            <p:nvPr/>
          </p:nvSpPr>
          <p:spPr>
            <a:xfrm>
              <a:off x="664404" y="1349"/>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dirty="0">
                  <a:solidFill>
                    <a:schemeClr val="dk1"/>
                  </a:solidFill>
                  <a:sym typeface="Arial"/>
                </a:rPr>
                <a:t>Problem Statement and Objective</a:t>
              </a:r>
              <a:endParaRPr sz="1900" dirty="0">
                <a:solidFill>
                  <a:schemeClr val="dk1"/>
                </a:solidFill>
                <a:sym typeface="Arial"/>
              </a:endParaRPr>
            </a:p>
          </p:txBody>
        </p:sp>
        <p:sp>
          <p:nvSpPr>
            <p:cNvPr id="371" name="Google Shape;371;p48"/>
            <p:cNvSpPr/>
            <p:nvPr/>
          </p:nvSpPr>
          <p:spPr>
            <a:xfrm>
              <a:off x="0" y="732056"/>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8"/>
            <p:cNvSpPr/>
            <p:nvPr/>
          </p:nvSpPr>
          <p:spPr>
            <a:xfrm>
              <a:off x="160232" y="3798574"/>
              <a:ext cx="316382" cy="31638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8"/>
            <p:cNvSpPr/>
            <p:nvPr/>
          </p:nvSpPr>
          <p:spPr>
            <a:xfrm>
              <a:off x="664404" y="720402"/>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8"/>
            <p:cNvSpPr txBox="1"/>
            <p:nvPr/>
          </p:nvSpPr>
          <p:spPr>
            <a:xfrm>
              <a:off x="664404" y="720402"/>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Data Pre-processing &amp; Exploratory analysis</a:t>
              </a:r>
              <a:endParaRPr sz="1900">
                <a:solidFill>
                  <a:schemeClr val="dk1"/>
                </a:solidFill>
                <a:latin typeface="Arial"/>
                <a:ea typeface="Arial"/>
                <a:cs typeface="Arial"/>
                <a:sym typeface="Arial"/>
              </a:endParaRPr>
            </a:p>
          </p:txBody>
        </p:sp>
        <p:sp>
          <p:nvSpPr>
            <p:cNvPr id="375" name="Google Shape;375;p48"/>
            <p:cNvSpPr/>
            <p:nvPr/>
          </p:nvSpPr>
          <p:spPr>
            <a:xfrm>
              <a:off x="0" y="1439454"/>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8"/>
            <p:cNvSpPr/>
            <p:nvPr/>
          </p:nvSpPr>
          <p:spPr>
            <a:xfrm>
              <a:off x="84407" y="1483512"/>
              <a:ext cx="495588" cy="48712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8"/>
            <p:cNvSpPr/>
            <p:nvPr/>
          </p:nvSpPr>
          <p:spPr>
            <a:xfrm>
              <a:off x="664404" y="1439454"/>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8"/>
            <p:cNvSpPr txBox="1"/>
            <p:nvPr/>
          </p:nvSpPr>
          <p:spPr>
            <a:xfrm>
              <a:off x="664404" y="1439454"/>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Algorithms, Analysis, and Implementations </a:t>
              </a:r>
              <a:endParaRPr sz="1900">
                <a:solidFill>
                  <a:schemeClr val="dk1"/>
                </a:solidFill>
                <a:latin typeface="Arial"/>
                <a:ea typeface="Arial"/>
                <a:cs typeface="Arial"/>
                <a:sym typeface="Arial"/>
              </a:endParaRPr>
            </a:p>
          </p:txBody>
        </p:sp>
        <p:sp>
          <p:nvSpPr>
            <p:cNvPr id="379" name="Google Shape;379;p48"/>
            <p:cNvSpPr/>
            <p:nvPr/>
          </p:nvSpPr>
          <p:spPr>
            <a:xfrm>
              <a:off x="0" y="2158506"/>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8"/>
            <p:cNvSpPr/>
            <p:nvPr/>
          </p:nvSpPr>
          <p:spPr>
            <a:xfrm>
              <a:off x="84407" y="2192840"/>
              <a:ext cx="495588" cy="50657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8"/>
            <p:cNvSpPr/>
            <p:nvPr/>
          </p:nvSpPr>
          <p:spPr>
            <a:xfrm>
              <a:off x="664404" y="2158506"/>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8"/>
            <p:cNvSpPr txBox="1"/>
            <p:nvPr/>
          </p:nvSpPr>
          <p:spPr>
            <a:xfrm>
              <a:off x="664404" y="2158506"/>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Results and Evaluation</a:t>
              </a:r>
              <a:endParaRPr/>
            </a:p>
          </p:txBody>
        </p:sp>
        <p:sp>
          <p:nvSpPr>
            <p:cNvPr id="383" name="Google Shape;383;p48"/>
            <p:cNvSpPr/>
            <p:nvPr/>
          </p:nvSpPr>
          <p:spPr>
            <a:xfrm>
              <a:off x="0" y="2877558"/>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8"/>
            <p:cNvSpPr/>
            <p:nvPr/>
          </p:nvSpPr>
          <p:spPr>
            <a:xfrm>
              <a:off x="84409" y="2931200"/>
              <a:ext cx="495585" cy="46795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a:off x="664404" y="2877558"/>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txBox="1"/>
            <p:nvPr/>
          </p:nvSpPr>
          <p:spPr>
            <a:xfrm>
              <a:off x="664404" y="2877558"/>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Conclusions</a:t>
              </a:r>
              <a:r>
                <a:rPr lang="en-US" sz="1900">
                  <a:solidFill>
                    <a:schemeClr val="dk1"/>
                  </a:solidFill>
                  <a:latin typeface="Arial"/>
                  <a:ea typeface="Arial"/>
                  <a:cs typeface="Arial"/>
                  <a:sym typeface="Arial"/>
                </a:rPr>
                <a:t> </a:t>
              </a:r>
              <a:endParaRPr sz="1900">
                <a:solidFill>
                  <a:schemeClr val="dk1"/>
                </a:solidFill>
                <a:latin typeface="Arial"/>
                <a:ea typeface="Arial"/>
                <a:cs typeface="Arial"/>
                <a:sym typeface="Arial"/>
              </a:endParaRPr>
            </a:p>
          </p:txBody>
        </p:sp>
        <p:sp>
          <p:nvSpPr>
            <p:cNvPr id="387" name="Google Shape;387;p48"/>
            <p:cNvSpPr/>
            <p:nvPr/>
          </p:nvSpPr>
          <p:spPr>
            <a:xfrm>
              <a:off x="0" y="3596611"/>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8"/>
            <p:cNvSpPr/>
            <p:nvPr/>
          </p:nvSpPr>
          <p:spPr>
            <a:xfrm>
              <a:off x="85867" y="3673451"/>
              <a:ext cx="492668" cy="421561"/>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8"/>
            <p:cNvSpPr/>
            <p:nvPr/>
          </p:nvSpPr>
          <p:spPr>
            <a:xfrm>
              <a:off x="664404" y="3596611"/>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8"/>
            <p:cNvSpPr txBox="1"/>
            <p:nvPr/>
          </p:nvSpPr>
          <p:spPr>
            <a:xfrm>
              <a:off x="664404" y="3596611"/>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dirty="0">
                  <a:solidFill>
                    <a:schemeClr val="dk1"/>
                  </a:solidFill>
                  <a:latin typeface="Arial"/>
                  <a:ea typeface="Arial"/>
                  <a:cs typeface="Arial"/>
                  <a:sym typeface="Arial"/>
                </a:rPr>
                <a:t>Group Member Contributions</a:t>
              </a:r>
              <a:endParaRPr sz="1900" dirty="0">
                <a:solidFill>
                  <a:schemeClr val="dk1"/>
                </a:solidFill>
                <a:latin typeface="Arial"/>
                <a:ea typeface="Arial"/>
                <a:cs typeface="Arial"/>
                <a:sym typeface="Arial"/>
              </a:endParaRPr>
            </a:p>
          </p:txBody>
        </p:sp>
      </p:grpSp>
      <p:pic>
        <p:nvPicPr>
          <p:cNvPr id="391" name="Google Shape;391;p48" descr="Research with solid fill"/>
          <p:cNvPicPr preferRelativeResize="0"/>
          <p:nvPr/>
        </p:nvPicPr>
        <p:blipFill rotWithShape="1">
          <a:blip r:embed="rId8">
            <a:alphaModFix/>
          </a:blip>
          <a:srcRect/>
          <a:stretch/>
        </p:blipFill>
        <p:spPr>
          <a:xfrm>
            <a:off x="465408" y="2609592"/>
            <a:ext cx="457200" cy="457200"/>
          </a:xfrm>
          <a:prstGeom prst="rect">
            <a:avLst/>
          </a:prstGeom>
          <a:noFill/>
          <a:ln>
            <a:noFill/>
          </a:ln>
        </p:spPr>
      </p:pic>
      <p:sp>
        <p:nvSpPr>
          <p:cNvPr id="392" name="Google Shape;392;p4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6"/>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2"/>
              </a:buClr>
              <a:buSzPts val="6400"/>
              <a:buFont typeface="Arial"/>
              <a:buNone/>
            </a:pPr>
            <a:r>
              <a:rPr lang="en-US">
                <a:latin typeface="Arial"/>
                <a:ea typeface="Arial"/>
                <a:cs typeface="Arial"/>
                <a:sym typeface="Arial"/>
              </a:rPr>
              <a:t>Thank you!</a:t>
            </a:r>
            <a:endParaRPr/>
          </a:p>
        </p:txBody>
      </p:sp>
      <p:sp>
        <p:nvSpPr>
          <p:cNvPr id="571" name="Google Shape;571;p66"/>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9"/>
          <p:cNvSpPr txBox="1">
            <a:spLocks noGrp="1"/>
          </p:cNvSpPr>
          <p:nvPr>
            <p:ph type="title"/>
          </p:nvPr>
        </p:nvSpPr>
        <p:spPr>
          <a:xfrm>
            <a:off x="3811085" y="2133957"/>
            <a:ext cx="4156364" cy="2708434"/>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Clr>
                <a:schemeClr val="lt1"/>
              </a:buClr>
              <a:buSzPts val="4400"/>
              <a:buFont typeface="Arial"/>
              <a:buNone/>
            </a:pPr>
            <a:r>
              <a:rPr lang="en-US" sz="4400"/>
              <a:t>Problem Statement </a:t>
            </a:r>
            <a:br>
              <a:rPr lang="en-US" sz="4400"/>
            </a:br>
            <a:r>
              <a:rPr lang="en-US" sz="4400"/>
              <a:t>&amp; </a:t>
            </a:r>
            <a:br>
              <a:rPr lang="en-US" sz="4400"/>
            </a:br>
            <a:r>
              <a:rPr lang="en-US" sz="4400"/>
              <a:t>Objective</a:t>
            </a:r>
            <a:endParaRPr/>
          </a:p>
        </p:txBody>
      </p:sp>
      <p:sp>
        <p:nvSpPr>
          <p:cNvPr id="398" name="Google Shape;398;p4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303823" y="25639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047EC"/>
              </a:buClr>
              <a:buSzPts val="1800"/>
              <a:buFont typeface="Calibri"/>
              <a:buNone/>
            </a:pPr>
            <a:r>
              <a:rPr lang="en-US" sz="1800" b="1">
                <a:solidFill>
                  <a:srgbClr val="2047EC"/>
                </a:solidFill>
                <a:latin typeface="Calibri"/>
                <a:ea typeface="Calibri"/>
                <a:cs typeface="Calibri"/>
                <a:sym typeface="Calibri"/>
              </a:rPr>
              <a:t>The primary problem we aim to solve is predicting future stock prices for technology companies such as Apple and Microsoft. </a:t>
            </a:r>
            <a:endParaRPr b="1">
              <a:solidFill>
                <a:srgbClr val="2047EC"/>
              </a:solidFill>
              <a:latin typeface="Calibri"/>
              <a:ea typeface="Calibri"/>
              <a:cs typeface="Calibri"/>
              <a:sym typeface="Calibri"/>
            </a:endParaRPr>
          </a:p>
        </p:txBody>
      </p:sp>
      <p:sp>
        <p:nvSpPr>
          <p:cNvPr id="404" name="Google Shape;40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aphicFrame>
        <p:nvGraphicFramePr>
          <p:cNvPr id="405" name="Google Shape;405;p50"/>
          <p:cNvGraphicFramePr/>
          <p:nvPr>
            <p:extLst>
              <p:ext uri="{D42A27DB-BD31-4B8C-83A1-F6EECF244321}">
                <p14:modId xmlns:p14="http://schemas.microsoft.com/office/powerpoint/2010/main" val="136339081"/>
              </p:ext>
            </p:extLst>
          </p:nvPr>
        </p:nvGraphicFramePr>
        <p:xfrm>
          <a:off x="752103" y="1434935"/>
          <a:ext cx="10326732" cy="4383120"/>
        </p:xfrm>
        <a:graphic>
          <a:graphicData uri="http://schemas.openxmlformats.org/drawingml/2006/table">
            <a:tbl>
              <a:tblPr firstRow="1" bandRow="1">
                <a:noFill/>
                <a:tableStyleId>{7F331F71-32FD-4DEE-BE86-E1A735FB278B}</a:tableStyleId>
              </a:tblPr>
              <a:tblGrid>
                <a:gridCol w="5163366">
                  <a:extLst>
                    <a:ext uri="{9D8B030D-6E8A-4147-A177-3AD203B41FA5}">
                      <a16:colId xmlns:a16="http://schemas.microsoft.com/office/drawing/2014/main" val="20000"/>
                    </a:ext>
                  </a:extLst>
                </a:gridCol>
                <a:gridCol w="5163366">
                  <a:extLst>
                    <a:ext uri="{9D8B030D-6E8A-4147-A177-3AD203B41FA5}">
                      <a16:colId xmlns:a16="http://schemas.microsoft.com/office/drawing/2014/main" val="20001"/>
                    </a:ext>
                  </a:extLst>
                </a:gridCol>
              </a:tblGrid>
              <a:tr h="719125">
                <a:tc>
                  <a:txBody>
                    <a:bodyPr/>
                    <a:lstStyle/>
                    <a:p>
                      <a:pPr marL="0" marR="0" lvl="0" indent="0" algn="ctr" rtl="0">
                        <a:spcBef>
                          <a:spcPts val="0"/>
                        </a:spcBef>
                        <a:spcAft>
                          <a:spcPts val="0"/>
                        </a:spcAft>
                        <a:buClr>
                          <a:srgbClr val="0D0D0D"/>
                        </a:buClr>
                        <a:buSzPts val="2400"/>
                        <a:buFont typeface="Arial"/>
                        <a:buNone/>
                      </a:pPr>
                      <a:r>
                        <a:rPr lang="en-US" sz="2400" b="1" u="none" strike="noStrike" cap="none">
                          <a:solidFill>
                            <a:srgbClr val="0D0D0D"/>
                          </a:solidFill>
                          <a:latin typeface="Arial"/>
                          <a:ea typeface="Arial"/>
                          <a:cs typeface="Arial"/>
                          <a:sym typeface="Arial"/>
                        </a:rPr>
                        <a:t>Problem Statement</a:t>
                      </a:r>
                      <a:endParaRPr/>
                    </a:p>
                    <a:p>
                      <a:pPr marL="0" marR="0" lvl="0" indent="0" algn="l" rtl="0">
                        <a:spcBef>
                          <a:spcPts val="0"/>
                        </a:spcBef>
                        <a:spcAft>
                          <a:spcPts val="0"/>
                        </a:spcAft>
                        <a:buClr>
                          <a:schemeClr val="dk1"/>
                        </a:buClr>
                        <a:buSzPts val="2400"/>
                        <a:buFont typeface="Calibri"/>
                        <a:buNone/>
                      </a:pPr>
                      <a:endParaRPr sz="2400" u="none" strike="noStrike" cap="none">
                        <a:solidFill>
                          <a:srgbClr val="0D0D0D"/>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Clr>
                          <a:srgbClr val="0D0D0D"/>
                        </a:buClr>
                        <a:buSzPts val="2400"/>
                        <a:buFont typeface="Arial"/>
                        <a:buNone/>
                      </a:pPr>
                      <a:r>
                        <a:rPr lang="en-US" sz="2400" b="1" i="0" u="none" strike="noStrike" cap="none">
                          <a:solidFill>
                            <a:srgbClr val="0D0D0D"/>
                          </a:solidFill>
                          <a:latin typeface="Arial"/>
                          <a:ea typeface="Arial"/>
                          <a:cs typeface="Arial"/>
                          <a:sym typeface="Arial"/>
                        </a:rPr>
                        <a:t>Project Objective</a:t>
                      </a:r>
                      <a:endParaRPr sz="180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560150">
                <a:tc>
                  <a:txBody>
                    <a:bodyPr/>
                    <a:lstStyle/>
                    <a:p>
                      <a:pPr marL="285750" marR="0" lvl="0" indent="-285750" algn="l" rtl="0">
                        <a:lnSpc>
                          <a:spcPct val="90000"/>
                        </a:lnSpc>
                        <a:spcBef>
                          <a:spcPts val="0"/>
                        </a:spcBef>
                        <a:spcAft>
                          <a:spcPts val="0"/>
                        </a:spcAft>
                        <a:buClr>
                          <a:srgbClr val="0D0D0D"/>
                        </a:buClr>
                        <a:buSzPts val="1600"/>
                        <a:buFont typeface="Arial"/>
                        <a:buChar char="•"/>
                      </a:pPr>
                      <a:r>
                        <a:rPr lang="en-US" sz="1600" b="1" i="0" u="none" strike="noStrike" cap="none">
                          <a:solidFill>
                            <a:srgbClr val="0D0D0D"/>
                          </a:solidFill>
                          <a:latin typeface="Arial"/>
                          <a:ea typeface="Arial"/>
                          <a:cs typeface="Arial"/>
                          <a:sym typeface="Arial"/>
                        </a:rPr>
                        <a:t>Challenges in Stock Market Prediction</a:t>
                      </a:r>
                      <a:r>
                        <a:rPr lang="en-US" sz="1600" b="0" i="0" u="none" strike="noStrike" cap="none">
                          <a:solidFill>
                            <a:srgbClr val="0D0D0D"/>
                          </a:solidFill>
                          <a:latin typeface="Arial"/>
                          <a:ea typeface="Arial"/>
                          <a:cs typeface="Arial"/>
                          <a:sym typeface="Arial"/>
                        </a:rPr>
                        <a:t>: </a:t>
                      </a:r>
                      <a:endParaRPr sz="1600" b="0" i="0" u="none" strike="noStrike" cap="none">
                        <a:latin typeface="Arial"/>
                        <a:ea typeface="Arial"/>
                        <a:cs typeface="Arial"/>
                        <a:sym typeface="Arial"/>
                      </a:endParaRPr>
                    </a:p>
                    <a:p>
                      <a:pPr marL="457200" marR="0" lvl="1" indent="0" algn="l" rtl="0">
                        <a:lnSpc>
                          <a:spcPct val="90000"/>
                        </a:lnSpc>
                        <a:spcBef>
                          <a:spcPts val="500"/>
                        </a:spcBef>
                        <a:spcAft>
                          <a:spcPts val="0"/>
                        </a:spcAft>
                        <a:buClr>
                          <a:srgbClr val="0D0D0D"/>
                        </a:buClr>
                        <a:buSzPts val="1600"/>
                        <a:buFont typeface="Arial"/>
                        <a:buNone/>
                      </a:pPr>
                      <a:r>
                        <a:rPr lang="en-US" sz="1600" b="0" i="0" u="none" strike="noStrike" cap="none">
                          <a:solidFill>
                            <a:srgbClr val="0D0D0D"/>
                          </a:solidFill>
                          <a:latin typeface="Arial"/>
                          <a:ea typeface="Arial"/>
                          <a:cs typeface="Arial"/>
                          <a:sym typeface="Arial"/>
                        </a:rPr>
                        <a:t>Multitude of unpredictable factors influencing prices.</a:t>
                      </a:r>
                      <a:endParaRPr sz="1600" b="0" i="0" u="none" strike="noStrike" cap="none">
                        <a:latin typeface="Arial"/>
                        <a:ea typeface="Arial"/>
                        <a:cs typeface="Arial"/>
                        <a:sym typeface="Arial"/>
                      </a:endParaRPr>
                    </a:p>
                    <a:p>
                      <a:pPr marL="457200" marR="0" lvl="1" indent="0" algn="l" rtl="0">
                        <a:lnSpc>
                          <a:spcPct val="90000"/>
                        </a:lnSpc>
                        <a:spcBef>
                          <a:spcPts val="500"/>
                        </a:spcBef>
                        <a:spcAft>
                          <a:spcPts val="0"/>
                        </a:spcAft>
                        <a:buClr>
                          <a:schemeClr val="dk1"/>
                        </a:buClr>
                        <a:buSzPts val="1600"/>
                        <a:buFont typeface="Calibri"/>
                        <a:buNone/>
                      </a:pPr>
                      <a:endParaRPr sz="1600" b="0" i="0" u="none" strike="noStrike" cap="none">
                        <a:latin typeface="Arial"/>
                        <a:ea typeface="Arial"/>
                        <a:cs typeface="Arial"/>
                        <a:sym typeface="Arial"/>
                      </a:endParaRPr>
                    </a:p>
                    <a:p>
                      <a:pPr marL="285750" marR="0" lvl="0" indent="-285750" algn="l" rtl="0">
                        <a:lnSpc>
                          <a:spcPct val="90000"/>
                        </a:lnSpc>
                        <a:spcBef>
                          <a:spcPts val="1000"/>
                        </a:spcBef>
                        <a:spcAft>
                          <a:spcPts val="0"/>
                        </a:spcAft>
                        <a:buClr>
                          <a:srgbClr val="0D0D0D"/>
                        </a:buClr>
                        <a:buSzPts val="1600"/>
                        <a:buFont typeface="Arial"/>
                        <a:buChar char="•"/>
                      </a:pPr>
                      <a:r>
                        <a:rPr lang="en-US" sz="1600" b="1" i="0" u="none" strike="noStrike" cap="none">
                          <a:solidFill>
                            <a:srgbClr val="0D0D0D"/>
                          </a:solidFill>
                          <a:latin typeface="Arial"/>
                          <a:ea typeface="Arial"/>
                          <a:cs typeface="Arial"/>
                          <a:sym typeface="Arial"/>
                        </a:rPr>
                        <a:t>Complexity in Predicting Tech Stocks:</a:t>
                      </a:r>
                      <a:r>
                        <a:rPr lang="en-US" sz="1600" b="0" i="0" u="none" strike="noStrike" cap="none">
                          <a:solidFill>
                            <a:srgbClr val="0D0D0D"/>
                          </a:solidFill>
                          <a:latin typeface="Arial"/>
                          <a:ea typeface="Arial"/>
                          <a:cs typeface="Arial"/>
                          <a:sym typeface="Arial"/>
                        </a:rPr>
                        <a:t> </a:t>
                      </a:r>
                      <a:endParaRPr sz="1600" b="0" i="0" u="none" strike="noStrike" cap="none">
                        <a:latin typeface="Arial"/>
                        <a:ea typeface="Arial"/>
                        <a:cs typeface="Arial"/>
                        <a:sym typeface="Arial"/>
                      </a:endParaRPr>
                    </a:p>
                    <a:p>
                      <a:pPr marL="457200" marR="0" lvl="1" indent="0" algn="l" rtl="0">
                        <a:lnSpc>
                          <a:spcPct val="90000"/>
                        </a:lnSpc>
                        <a:spcBef>
                          <a:spcPts val="500"/>
                        </a:spcBef>
                        <a:spcAft>
                          <a:spcPts val="0"/>
                        </a:spcAft>
                        <a:buClr>
                          <a:srgbClr val="0D0D0D"/>
                        </a:buClr>
                        <a:buSzPts val="1600"/>
                        <a:buFont typeface="Arial"/>
                        <a:buNone/>
                      </a:pPr>
                      <a:r>
                        <a:rPr lang="en-US" sz="1600" b="0" i="0" u="none" strike="noStrike" cap="none">
                          <a:solidFill>
                            <a:srgbClr val="0D0D0D"/>
                          </a:solidFill>
                          <a:latin typeface="Arial"/>
                          <a:ea typeface="Arial"/>
                          <a:cs typeface="Arial"/>
                          <a:sym typeface="Arial"/>
                        </a:rPr>
                        <a:t>Tech giants' innovation and market dynamics complicate  predictions.</a:t>
                      </a:r>
                      <a:endParaRPr sz="1600" b="0" i="0" u="none" strike="noStrike" cap="none">
                        <a:latin typeface="Arial"/>
                        <a:ea typeface="Arial"/>
                        <a:cs typeface="Arial"/>
                        <a:sym typeface="Arial"/>
                      </a:endParaRPr>
                    </a:p>
                    <a:p>
                      <a:pPr marL="457200" marR="0" lvl="1" indent="0" algn="l" rtl="0">
                        <a:lnSpc>
                          <a:spcPct val="90000"/>
                        </a:lnSpc>
                        <a:spcBef>
                          <a:spcPts val="500"/>
                        </a:spcBef>
                        <a:spcAft>
                          <a:spcPts val="0"/>
                        </a:spcAft>
                        <a:buClr>
                          <a:schemeClr val="dk1"/>
                        </a:buClr>
                        <a:buSzPts val="1600"/>
                        <a:buFont typeface="Calibri"/>
                        <a:buNone/>
                      </a:pPr>
                      <a:endParaRPr sz="1600" b="0" i="0" u="none" strike="noStrike" cap="none">
                        <a:latin typeface="Arial"/>
                        <a:ea typeface="Arial"/>
                        <a:cs typeface="Arial"/>
                        <a:sym typeface="Arial"/>
                      </a:endParaRPr>
                    </a:p>
                    <a:p>
                      <a:pPr marL="285750" marR="0" lvl="0" indent="-285750" algn="l" rtl="0">
                        <a:lnSpc>
                          <a:spcPct val="90000"/>
                        </a:lnSpc>
                        <a:spcBef>
                          <a:spcPts val="1000"/>
                        </a:spcBef>
                        <a:spcAft>
                          <a:spcPts val="0"/>
                        </a:spcAft>
                        <a:buClr>
                          <a:srgbClr val="0D0D0D"/>
                        </a:buClr>
                        <a:buSzPts val="1600"/>
                        <a:buFont typeface="Arial"/>
                        <a:buChar char="•"/>
                      </a:pPr>
                      <a:r>
                        <a:rPr lang="en-US" sz="1600" b="1" i="0" u="none" strike="noStrike" cap="none">
                          <a:solidFill>
                            <a:srgbClr val="0D0D0D"/>
                          </a:solidFill>
                          <a:latin typeface="Arial"/>
                          <a:ea typeface="Arial"/>
                          <a:cs typeface="Arial"/>
                          <a:sym typeface="Arial"/>
                        </a:rPr>
                        <a:t>Limitations of Traditional Analysis in Tech Stock Prediction:</a:t>
                      </a:r>
                      <a:endParaRPr sz="1600" b="0" i="0" u="none" strike="noStrike" cap="none">
                        <a:latin typeface="Arial"/>
                        <a:ea typeface="Arial"/>
                        <a:cs typeface="Arial"/>
                        <a:sym typeface="Arial"/>
                      </a:endParaRPr>
                    </a:p>
                    <a:p>
                      <a:pPr marL="457200" marR="0" lvl="1" indent="0" algn="l" rtl="0">
                        <a:lnSpc>
                          <a:spcPct val="90000"/>
                        </a:lnSpc>
                        <a:spcBef>
                          <a:spcPts val="500"/>
                        </a:spcBef>
                        <a:spcAft>
                          <a:spcPts val="0"/>
                        </a:spcAft>
                        <a:buClr>
                          <a:srgbClr val="0D0D0D"/>
                        </a:buClr>
                        <a:buSzPts val="1600"/>
                        <a:buFont typeface="Arial"/>
                        <a:buNone/>
                      </a:pPr>
                      <a:r>
                        <a:rPr lang="en-US" sz="1600" b="0" i="0" u="none" strike="noStrike" cap="none">
                          <a:solidFill>
                            <a:srgbClr val="0D0D0D"/>
                          </a:solidFill>
                          <a:latin typeface="Arial"/>
                          <a:ea typeface="Arial"/>
                          <a:cs typeface="Arial"/>
                          <a:sym typeface="Arial"/>
                        </a:rPr>
                        <a:t>Traditional analysis struggles with decoding tech stock prices variables.</a:t>
                      </a:r>
                      <a:endParaRPr sz="1600" b="0" i="0" u="none" strike="noStrike" cap="none">
                        <a:latin typeface="Arial"/>
                        <a:ea typeface="Arial"/>
                        <a:cs typeface="Arial"/>
                        <a:sym typeface="Arial"/>
                      </a:endParaRPr>
                    </a:p>
                  </a:txBody>
                  <a:tcPr marL="91450" marR="91450" marT="45725" marB="45725"/>
                </a:tc>
                <a:tc>
                  <a:txBody>
                    <a:bodyPr/>
                    <a:lstStyle/>
                    <a:p>
                      <a:pPr marL="285750" marR="0" lvl="0" indent="-285750" algn="l" rtl="0">
                        <a:lnSpc>
                          <a:spcPct val="90000"/>
                        </a:lnSpc>
                        <a:spcBef>
                          <a:spcPts val="0"/>
                        </a:spcBef>
                        <a:spcAft>
                          <a:spcPts val="0"/>
                        </a:spcAft>
                        <a:buClr>
                          <a:srgbClr val="0D0D0D"/>
                        </a:buClr>
                        <a:buSzPts val="1600"/>
                        <a:buFont typeface="Arial"/>
                        <a:buChar char="•"/>
                      </a:pPr>
                      <a:r>
                        <a:rPr lang="en-US" sz="1600" b="1" i="0" u="none" strike="noStrike" cap="none">
                          <a:solidFill>
                            <a:srgbClr val="0D0D0D"/>
                          </a:solidFill>
                          <a:latin typeface="Arial"/>
                          <a:ea typeface="Arial"/>
                          <a:cs typeface="Arial"/>
                          <a:sym typeface="Arial"/>
                        </a:rPr>
                        <a:t>Tech Stock Prediction Models: </a:t>
                      </a:r>
                      <a:endParaRPr sz="1600" b="0" i="0" u="none" strike="noStrike" cap="none">
                        <a:latin typeface="Arial"/>
                        <a:ea typeface="Arial"/>
                        <a:cs typeface="Arial"/>
                        <a:sym typeface="Arial"/>
                      </a:endParaRPr>
                    </a:p>
                    <a:p>
                      <a:pPr marL="457200" marR="0" lvl="1" indent="0" algn="l" rtl="0">
                        <a:lnSpc>
                          <a:spcPct val="90000"/>
                        </a:lnSpc>
                        <a:spcBef>
                          <a:spcPts val="500"/>
                        </a:spcBef>
                        <a:spcAft>
                          <a:spcPts val="0"/>
                        </a:spcAft>
                        <a:buClr>
                          <a:srgbClr val="0D0D0D"/>
                        </a:buClr>
                        <a:buSzPts val="1600"/>
                        <a:buFont typeface="Arial"/>
                        <a:buNone/>
                      </a:pPr>
                      <a:r>
                        <a:rPr lang="en-US" sz="1600" b="0" i="0" u="none" strike="noStrike" cap="none">
                          <a:solidFill>
                            <a:srgbClr val="0D0D0D"/>
                          </a:solidFill>
                          <a:latin typeface="Arial"/>
                          <a:ea typeface="Arial"/>
                          <a:cs typeface="Arial"/>
                          <a:sym typeface="Arial"/>
                        </a:rPr>
                        <a:t>Leveraging historical data and market trends</a:t>
                      </a:r>
                      <a:endParaRPr sz="1600" b="0" i="0" u="none" strike="noStrike" cap="none">
                        <a:latin typeface="Arial"/>
                        <a:ea typeface="Arial"/>
                        <a:cs typeface="Arial"/>
                        <a:sym typeface="Arial"/>
                      </a:endParaRPr>
                    </a:p>
                    <a:p>
                      <a:pPr marL="457200" marR="0" lvl="1" indent="0" algn="l" rtl="0">
                        <a:lnSpc>
                          <a:spcPct val="90000"/>
                        </a:lnSpc>
                        <a:spcBef>
                          <a:spcPts val="500"/>
                        </a:spcBef>
                        <a:spcAft>
                          <a:spcPts val="0"/>
                        </a:spcAft>
                        <a:buClr>
                          <a:schemeClr val="dk1"/>
                        </a:buClr>
                        <a:buSzPts val="1600"/>
                        <a:buFont typeface="Calibri"/>
                        <a:buNone/>
                      </a:pPr>
                      <a:endParaRPr sz="1600" b="0" i="0" u="none" strike="noStrike" cap="none">
                        <a:latin typeface="Arial"/>
                        <a:ea typeface="Arial"/>
                        <a:cs typeface="Arial"/>
                        <a:sym typeface="Arial"/>
                      </a:endParaRPr>
                    </a:p>
                    <a:p>
                      <a:pPr marL="285750" marR="0" lvl="0" indent="-285750" algn="l" rtl="0">
                        <a:lnSpc>
                          <a:spcPct val="90000"/>
                        </a:lnSpc>
                        <a:spcBef>
                          <a:spcPts val="1000"/>
                        </a:spcBef>
                        <a:spcAft>
                          <a:spcPts val="0"/>
                        </a:spcAft>
                        <a:buClr>
                          <a:srgbClr val="0D0D0D"/>
                        </a:buClr>
                        <a:buSzPts val="1600"/>
                        <a:buFont typeface="Arial"/>
                        <a:buChar char="•"/>
                      </a:pPr>
                      <a:r>
                        <a:rPr lang="en-US" sz="1600" b="1" i="0" u="none" strike="noStrike" cap="none">
                          <a:solidFill>
                            <a:srgbClr val="0D0D0D"/>
                          </a:solidFill>
                          <a:latin typeface="Arial"/>
                          <a:ea typeface="Arial"/>
                          <a:cs typeface="Arial"/>
                          <a:sym typeface="Arial"/>
                        </a:rPr>
                        <a:t>Advanced Machine Learning for Markets: </a:t>
                      </a:r>
                      <a:endParaRPr sz="1600" b="0" i="0" u="none" strike="noStrike" cap="none">
                        <a:latin typeface="Arial"/>
                        <a:ea typeface="Arial"/>
                        <a:cs typeface="Arial"/>
                        <a:sym typeface="Arial"/>
                      </a:endParaRPr>
                    </a:p>
                    <a:p>
                      <a:pPr marL="285750" marR="0" lvl="0" indent="-285750" algn="l" rtl="0">
                        <a:lnSpc>
                          <a:spcPct val="90000"/>
                        </a:lnSpc>
                        <a:spcBef>
                          <a:spcPts val="1000"/>
                        </a:spcBef>
                        <a:spcAft>
                          <a:spcPts val="0"/>
                        </a:spcAft>
                        <a:buClr>
                          <a:srgbClr val="0D0D0D"/>
                        </a:buClr>
                        <a:buSzPts val="1600"/>
                        <a:buFont typeface="Arial"/>
                        <a:buChar char="•"/>
                      </a:pPr>
                      <a:r>
                        <a:rPr lang="en-US" sz="1600" b="0" i="0" u="none" strike="noStrike" cap="none">
                          <a:solidFill>
                            <a:srgbClr val="0D0D0D"/>
                          </a:solidFill>
                          <a:latin typeface="Arial"/>
                          <a:ea typeface="Arial"/>
                          <a:cs typeface="Arial"/>
                          <a:sym typeface="Arial"/>
                        </a:rPr>
                        <a:t>Apply advanced machine learning techniques to interpret financial indicators.</a:t>
                      </a:r>
                      <a:endParaRPr sz="1600" b="0" i="0" u="none" strike="noStrike" cap="none">
                        <a:latin typeface="Arial"/>
                        <a:ea typeface="Arial"/>
                        <a:cs typeface="Arial"/>
                        <a:sym typeface="Arial"/>
                      </a:endParaRPr>
                    </a:p>
                    <a:p>
                      <a:pPr marL="285750" marR="0" lvl="0" indent="-184150" algn="l" rtl="0">
                        <a:lnSpc>
                          <a:spcPct val="90000"/>
                        </a:lnSpc>
                        <a:spcBef>
                          <a:spcPts val="1000"/>
                        </a:spcBef>
                        <a:spcAft>
                          <a:spcPts val="0"/>
                        </a:spcAft>
                        <a:buClr>
                          <a:schemeClr val="dk1"/>
                        </a:buClr>
                        <a:buSzPts val="1600"/>
                        <a:buFont typeface="Arial"/>
                        <a:buNone/>
                      </a:pPr>
                      <a:endParaRPr sz="1600" b="0" i="0" u="none" strike="noStrike" cap="none">
                        <a:latin typeface="Arial"/>
                        <a:ea typeface="Arial"/>
                        <a:cs typeface="Arial"/>
                        <a:sym typeface="Arial"/>
                      </a:endParaRPr>
                    </a:p>
                    <a:p>
                      <a:pPr marL="285750" marR="0" lvl="0" indent="-285750" algn="l" rtl="0">
                        <a:lnSpc>
                          <a:spcPct val="90000"/>
                        </a:lnSpc>
                        <a:spcBef>
                          <a:spcPts val="1000"/>
                        </a:spcBef>
                        <a:spcAft>
                          <a:spcPts val="0"/>
                        </a:spcAft>
                        <a:buClr>
                          <a:srgbClr val="0D0D0D"/>
                        </a:buClr>
                        <a:buSzPts val="1600"/>
                        <a:buFont typeface="Arial"/>
                        <a:buChar char="•"/>
                      </a:pPr>
                      <a:r>
                        <a:rPr lang="en-US" sz="1600" b="1" i="0" u="none" strike="noStrike" cap="none">
                          <a:solidFill>
                            <a:srgbClr val="0D0D0D"/>
                          </a:solidFill>
                          <a:latin typeface="Arial"/>
                          <a:ea typeface="Arial"/>
                          <a:cs typeface="Arial"/>
                          <a:sym typeface="Arial"/>
                        </a:rPr>
                        <a:t>Enhancing Investment Strategies:</a:t>
                      </a:r>
                      <a:r>
                        <a:rPr lang="en-US" sz="1600" b="0" i="0" u="none" strike="noStrike" cap="none">
                          <a:solidFill>
                            <a:srgbClr val="0D0D0D"/>
                          </a:solidFill>
                          <a:latin typeface="Arial"/>
                          <a:ea typeface="Arial"/>
                          <a:cs typeface="Arial"/>
                          <a:sym typeface="Arial"/>
                        </a:rPr>
                        <a:t> </a:t>
                      </a:r>
                      <a:endParaRPr sz="1600" b="0" i="0" u="none" strike="noStrike" cap="none">
                        <a:latin typeface="Arial"/>
                        <a:ea typeface="Arial"/>
                        <a:cs typeface="Arial"/>
                        <a:sym typeface="Arial"/>
                      </a:endParaRPr>
                    </a:p>
                    <a:p>
                      <a:pPr marL="457200" marR="0" lvl="1" indent="0" algn="l" rtl="0">
                        <a:lnSpc>
                          <a:spcPct val="90000"/>
                        </a:lnSpc>
                        <a:spcBef>
                          <a:spcPts val="500"/>
                        </a:spcBef>
                        <a:spcAft>
                          <a:spcPts val="0"/>
                        </a:spcAft>
                        <a:buClr>
                          <a:srgbClr val="0D0D0D"/>
                        </a:buClr>
                        <a:buSzPts val="1600"/>
                        <a:buFont typeface="Arial"/>
                        <a:buNone/>
                      </a:pPr>
                      <a:r>
                        <a:rPr lang="en-US" sz="1600" b="0" i="0" u="none" strike="noStrike" cap="none">
                          <a:solidFill>
                            <a:srgbClr val="0D0D0D"/>
                          </a:solidFill>
                          <a:latin typeface="Arial"/>
                          <a:ea typeface="Arial"/>
                          <a:cs typeface="Arial"/>
                          <a:sym typeface="Arial"/>
                        </a:rPr>
                        <a:t>Improve returns, and manage risk effectively with predictive modeling</a:t>
                      </a:r>
                      <a:endParaRPr sz="180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bl>
          </a:graphicData>
        </a:graphic>
      </p:graphicFrame>
      <p:pic>
        <p:nvPicPr>
          <p:cNvPr id="406" name="Google Shape;406;p50"/>
          <p:cNvPicPr preferRelativeResize="0"/>
          <p:nvPr/>
        </p:nvPicPr>
        <p:blipFill>
          <a:blip r:embed="rId3">
            <a:alphaModFix amt="15000"/>
          </a:blip>
          <a:stretch>
            <a:fillRect/>
          </a:stretch>
        </p:blipFill>
        <p:spPr>
          <a:xfrm>
            <a:off x="6368696" y="918918"/>
            <a:ext cx="4781174" cy="5114148"/>
          </a:xfrm>
          <a:prstGeom prst="rect">
            <a:avLst/>
          </a:prstGeom>
          <a:noFill/>
          <a:ln>
            <a:noFill/>
          </a:ln>
        </p:spPr>
      </p:pic>
      <p:pic>
        <p:nvPicPr>
          <p:cNvPr id="407" name="Google Shape;407;p50"/>
          <p:cNvPicPr preferRelativeResize="0"/>
          <p:nvPr/>
        </p:nvPicPr>
        <p:blipFill rotWithShape="1">
          <a:blip r:embed="rId4">
            <a:alphaModFix amt="6000"/>
          </a:blip>
          <a:srcRect b="25356"/>
          <a:stretch/>
        </p:blipFill>
        <p:spPr>
          <a:xfrm>
            <a:off x="647659" y="813477"/>
            <a:ext cx="4919550" cy="5344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1"/>
          <p:cNvSpPr txBox="1">
            <a:spLocks noGrp="1"/>
          </p:cNvSpPr>
          <p:nvPr>
            <p:ph type="title"/>
          </p:nvPr>
        </p:nvSpPr>
        <p:spPr>
          <a:xfrm>
            <a:off x="3479418" y="1987444"/>
            <a:ext cx="5113348" cy="3049168"/>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4000"/>
              <a:buFont typeface="Arial"/>
              <a:buNone/>
            </a:pPr>
            <a:r>
              <a:rPr lang="en-US" sz="4000" b="1"/>
              <a:t>Data </a:t>
            </a:r>
            <a:br>
              <a:rPr lang="en-US" sz="4000" b="1"/>
            </a:br>
            <a:r>
              <a:rPr lang="en-US" sz="4000" b="1"/>
              <a:t>Pre-processing</a:t>
            </a:r>
            <a:br>
              <a:rPr lang="en-US" sz="4000" b="1"/>
            </a:br>
            <a:r>
              <a:rPr lang="en-US" sz="4000" b="1"/>
              <a:t> &amp; </a:t>
            </a:r>
            <a:br>
              <a:rPr lang="en-US" sz="4000" b="1"/>
            </a:br>
            <a:r>
              <a:rPr lang="en-US" sz="4000" b="1"/>
              <a:t>Exploratory </a:t>
            </a:r>
            <a:br>
              <a:rPr lang="en-US" sz="4000" b="1"/>
            </a:br>
            <a:r>
              <a:rPr lang="en-US" sz="4000" b="1">
                <a:latin typeface="Arial"/>
                <a:ea typeface="Arial"/>
                <a:cs typeface="Arial"/>
                <a:sym typeface="Arial"/>
              </a:rPr>
              <a:t>Analysis</a:t>
            </a:r>
            <a:br>
              <a:rPr lang="en-US"/>
            </a:br>
            <a:endParaRPr/>
          </a:p>
        </p:txBody>
      </p:sp>
      <p:sp>
        <p:nvSpPr>
          <p:cNvPr id="413" name="Google Shape;413;p5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554186" y="546431"/>
            <a:ext cx="11430000" cy="4431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600"/>
              <a:buFont typeface="Arial"/>
              <a:buNone/>
            </a:pPr>
            <a:r>
              <a:rPr lang="en-US" sz="3200" b="1" i="0" u="none" strike="noStrike" dirty="0">
                <a:latin typeface="Arial"/>
                <a:ea typeface="Arial"/>
                <a:cs typeface="Arial"/>
                <a:sym typeface="Arial"/>
              </a:rPr>
              <a:t>Overview of the </a:t>
            </a:r>
            <a:r>
              <a:rPr lang="en-US" sz="3200" b="1" i="0" u="none" strike="noStrike" dirty="0" err="1">
                <a:latin typeface="Arial"/>
                <a:ea typeface="Arial"/>
                <a:cs typeface="Arial"/>
                <a:sym typeface="Arial"/>
              </a:rPr>
              <a:t>Yfinance</a:t>
            </a:r>
            <a:r>
              <a:rPr lang="en-US" sz="3200" b="1" i="0" u="none" strike="noStrike" dirty="0">
                <a:latin typeface="Arial"/>
                <a:ea typeface="Arial"/>
                <a:cs typeface="Arial"/>
                <a:sym typeface="Arial"/>
              </a:rPr>
              <a:t> Dataset</a:t>
            </a:r>
            <a:endParaRPr sz="3200" dirty="0"/>
          </a:p>
        </p:txBody>
      </p:sp>
      <p:pic>
        <p:nvPicPr>
          <p:cNvPr id="420" name="Google Shape;420;p52" descr="A close up of a logo&#10;&#10;Description automatically generated"/>
          <p:cNvPicPr preferRelativeResize="0"/>
          <p:nvPr/>
        </p:nvPicPr>
        <p:blipFill rotWithShape="1">
          <a:blip r:embed="rId5">
            <a:alphaModFix/>
          </a:blip>
          <a:srcRect/>
          <a:stretch/>
        </p:blipFill>
        <p:spPr>
          <a:xfrm rot="2603891">
            <a:off x="9035707" y="858185"/>
            <a:ext cx="2028404" cy="736987"/>
          </a:xfrm>
          <a:prstGeom prst="rect">
            <a:avLst/>
          </a:prstGeom>
          <a:noFill/>
          <a:ln>
            <a:noFill/>
          </a:ln>
        </p:spPr>
      </p:pic>
      <p:sp>
        <p:nvSpPr>
          <p:cNvPr id="421" name="Google Shape;421;p52"/>
          <p:cNvSpPr txBox="1"/>
          <p:nvPr/>
        </p:nvSpPr>
        <p:spPr>
          <a:xfrm>
            <a:off x="383707" y="6585275"/>
            <a:ext cx="1220393" cy="138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 u="sng">
                <a:solidFill>
                  <a:schemeClr val="hlink"/>
                </a:solidFill>
                <a:latin typeface="Arial"/>
                <a:ea typeface="Arial"/>
                <a:cs typeface="Arial"/>
                <a:sym typeface="Arial"/>
                <a:hlinkClick r:id="rId6"/>
              </a:rPr>
              <a:t>This Photo</a:t>
            </a:r>
            <a:r>
              <a:rPr lang="en-US" sz="300">
                <a:solidFill>
                  <a:schemeClr val="dk1"/>
                </a:solidFill>
                <a:latin typeface="Arial"/>
                <a:ea typeface="Arial"/>
                <a:cs typeface="Arial"/>
                <a:sym typeface="Arial"/>
              </a:rPr>
              <a:t> by Unknown Author is licensed under </a:t>
            </a:r>
            <a:r>
              <a:rPr lang="en-US" sz="300" u="sng">
                <a:solidFill>
                  <a:schemeClr val="hlink"/>
                </a:solidFill>
                <a:latin typeface="Arial"/>
                <a:ea typeface="Arial"/>
                <a:cs typeface="Arial"/>
                <a:sym typeface="Arial"/>
                <a:hlinkClick r:id="rId7"/>
              </a:rPr>
              <a:t>CC BY-SA</a:t>
            </a:r>
            <a:endParaRPr sz="300">
              <a:solidFill>
                <a:schemeClr val="dk1"/>
              </a:solidFill>
              <a:latin typeface="Arial"/>
              <a:ea typeface="Arial"/>
              <a:cs typeface="Arial"/>
              <a:sym typeface="Arial"/>
            </a:endParaRPr>
          </a:p>
        </p:txBody>
      </p:sp>
      <p:sp>
        <p:nvSpPr>
          <p:cNvPr id="423" name="Google Shape;423;p52"/>
          <p:cNvSpPr txBox="1"/>
          <p:nvPr/>
        </p:nvSpPr>
        <p:spPr>
          <a:xfrm>
            <a:off x="554186" y="1115975"/>
            <a:ext cx="10708611" cy="1323399"/>
          </a:xfrm>
          <a:prstGeom prst="rect">
            <a:avLst/>
          </a:prstGeom>
          <a:noFill/>
          <a:ln>
            <a:noFill/>
          </a:ln>
        </p:spPr>
        <p:txBody>
          <a:bodyPr spcFirstLastPara="1" wrap="square" lIns="91425" tIns="45700" rIns="91425" bIns="45700" anchor="t" anchorCtr="0">
            <a:spAutoFit/>
          </a:bodyPr>
          <a:lstStyle/>
          <a:p>
            <a:pPr marL="0" marR="0" lvl="0" indent="-101600" algn="l" rtl="0">
              <a:spcBef>
                <a:spcPts val="0"/>
              </a:spcBef>
              <a:spcAft>
                <a:spcPts val="0"/>
              </a:spcAft>
              <a:buClr>
                <a:srgbClr val="0D0D0D"/>
              </a:buClr>
              <a:buSzPts val="1600"/>
              <a:buFont typeface="Arial"/>
              <a:buChar char="•"/>
            </a:pPr>
            <a:r>
              <a:rPr lang="en-US" sz="1600" dirty="0">
                <a:solidFill>
                  <a:srgbClr val="0D0D0D"/>
                </a:solidFill>
                <a:latin typeface="Arial"/>
                <a:ea typeface="Arial"/>
                <a:cs typeface="Arial"/>
                <a:sym typeface="Arial"/>
              </a:rPr>
              <a:t> Collection</a:t>
            </a:r>
            <a:r>
              <a:rPr lang="en-US" sz="1600" b="0" i="0" u="none" strike="noStrike" dirty="0">
                <a:solidFill>
                  <a:srgbClr val="0D0D0D"/>
                </a:solidFill>
                <a:latin typeface="Arial"/>
                <a:ea typeface="Arial"/>
                <a:cs typeface="Arial"/>
                <a:sym typeface="Arial"/>
              </a:rPr>
              <a:t> of daily trading data</a:t>
            </a:r>
            <a:r>
              <a:rPr lang="en-US" sz="1600" dirty="0">
                <a:solidFill>
                  <a:srgbClr val="0D0D0D"/>
                </a:solidFill>
                <a:latin typeface="Arial"/>
                <a:ea typeface="Arial"/>
                <a:cs typeface="Arial"/>
                <a:sym typeface="Arial"/>
              </a:rPr>
              <a:t>:</a:t>
            </a:r>
            <a:r>
              <a:rPr lang="en-US" sz="1600" b="0" i="0" u="none" strike="noStrike" dirty="0">
                <a:solidFill>
                  <a:srgbClr val="0D0D0D"/>
                </a:solidFill>
                <a:latin typeface="Arial"/>
                <a:ea typeface="Arial"/>
                <a:cs typeface="Arial"/>
                <a:sym typeface="Arial"/>
              </a:rPr>
              <a:t> Apple (AAPL) </a:t>
            </a:r>
            <a:r>
              <a:rPr lang="en-US" sz="1600" dirty="0">
                <a:solidFill>
                  <a:srgbClr val="0D0D0D"/>
                </a:solidFill>
                <a:latin typeface="Arial"/>
                <a:ea typeface="Arial"/>
                <a:cs typeface="Arial"/>
                <a:sym typeface="Arial"/>
              </a:rPr>
              <a:t>&amp; </a:t>
            </a:r>
            <a:r>
              <a:rPr lang="en-US" sz="1600" b="0" i="0" u="none" strike="noStrike" dirty="0">
                <a:solidFill>
                  <a:srgbClr val="0D0D0D"/>
                </a:solidFill>
                <a:latin typeface="Arial"/>
                <a:ea typeface="Arial"/>
                <a:cs typeface="Arial"/>
                <a:sym typeface="Arial"/>
              </a:rPr>
              <a:t>Microsoft (MSFT) stocks.</a:t>
            </a:r>
            <a:endParaRPr sz="1600" b="0" i="0" u="none" strike="noStrike" dirty="0">
              <a:solidFill>
                <a:srgbClr val="0D0D0D"/>
              </a:solidFill>
              <a:latin typeface="Arial"/>
              <a:ea typeface="Arial"/>
              <a:cs typeface="Arial"/>
              <a:sym typeface="Arial"/>
            </a:endParaRPr>
          </a:p>
          <a:p>
            <a:pPr marL="0" marR="0" lvl="0" indent="-101600" algn="l" rtl="0">
              <a:spcBef>
                <a:spcPts val="0"/>
              </a:spcBef>
              <a:spcAft>
                <a:spcPts val="0"/>
              </a:spcAft>
              <a:buClr>
                <a:srgbClr val="0D0D0D"/>
              </a:buClr>
              <a:buSzPts val="1600"/>
              <a:buFont typeface="Arial"/>
              <a:buChar char="•"/>
            </a:pPr>
            <a:r>
              <a:rPr lang="en-US" sz="1600" dirty="0">
                <a:solidFill>
                  <a:srgbClr val="0D0D0D"/>
                </a:solidFill>
                <a:latin typeface="Arial"/>
                <a:ea typeface="Arial"/>
                <a:cs typeface="Arial"/>
                <a:sym typeface="Arial"/>
              </a:rPr>
              <a:t> </a:t>
            </a:r>
            <a:r>
              <a:rPr lang="en-US" sz="1600" b="0" i="0" u="none" strike="noStrike" dirty="0">
                <a:solidFill>
                  <a:srgbClr val="0D0D0D"/>
                </a:solidFill>
                <a:latin typeface="Arial"/>
                <a:ea typeface="Arial"/>
                <a:cs typeface="Arial"/>
                <a:sym typeface="Arial"/>
              </a:rPr>
              <a:t>The Date Range</a:t>
            </a:r>
            <a:r>
              <a:rPr lang="en-US" sz="1600" dirty="0">
                <a:solidFill>
                  <a:srgbClr val="0D0D0D"/>
                </a:solidFill>
                <a:latin typeface="Arial"/>
                <a:ea typeface="Arial"/>
                <a:cs typeface="Arial"/>
                <a:sym typeface="Arial"/>
              </a:rPr>
              <a:t>:</a:t>
            </a:r>
            <a:r>
              <a:rPr lang="en-US" sz="1600" b="0" i="0" u="none" strike="noStrike" dirty="0">
                <a:solidFill>
                  <a:srgbClr val="0D0D0D"/>
                </a:solidFill>
                <a:latin typeface="Arial"/>
                <a:ea typeface="Arial"/>
                <a:cs typeface="Arial"/>
                <a:sym typeface="Arial"/>
              </a:rPr>
              <a:t> January 1st, 2020, to January 1st, 2024</a:t>
            </a:r>
            <a:endParaRPr sz="1600" dirty="0">
              <a:solidFill>
                <a:srgbClr val="0D0D0D"/>
              </a:solidFill>
              <a:latin typeface="Arial"/>
              <a:ea typeface="Arial"/>
              <a:cs typeface="Arial"/>
              <a:sym typeface="Arial"/>
            </a:endParaRPr>
          </a:p>
          <a:p>
            <a:pPr marL="0" marR="0" lvl="0" indent="0" algn="l" rtl="0">
              <a:spcBef>
                <a:spcPts val="0"/>
              </a:spcBef>
              <a:spcAft>
                <a:spcPts val="0"/>
              </a:spcAft>
              <a:buNone/>
            </a:pPr>
            <a:r>
              <a:rPr lang="en-US" sz="1600" dirty="0">
                <a:solidFill>
                  <a:srgbClr val="0D0D0D"/>
                </a:solidFill>
                <a:latin typeface="Arial"/>
                <a:ea typeface="Arial"/>
                <a:cs typeface="Arial"/>
                <a:sym typeface="Arial"/>
              </a:rPr>
              <a:t>  (capturing</a:t>
            </a:r>
            <a:r>
              <a:rPr lang="en-US" sz="1600" b="0" i="0" u="none" strike="noStrike" dirty="0">
                <a:solidFill>
                  <a:srgbClr val="0D0D0D"/>
                </a:solidFill>
                <a:latin typeface="Arial"/>
                <a:ea typeface="Arial"/>
                <a:cs typeface="Arial"/>
                <a:sym typeface="Arial"/>
              </a:rPr>
              <a:t> pre, during, and post-pandemic market behaviors</a:t>
            </a:r>
            <a:r>
              <a:rPr lang="en-US" sz="1600" dirty="0">
                <a:solidFill>
                  <a:srgbClr val="0D0D0D"/>
                </a:solidFill>
                <a:latin typeface="Arial"/>
                <a:ea typeface="Arial"/>
                <a:cs typeface="Arial"/>
                <a:sym typeface="Arial"/>
              </a:rPr>
              <a:t>).</a:t>
            </a:r>
            <a:endParaRPr sz="1600" b="0" i="0" u="none" strike="noStrike" dirty="0">
              <a:solidFill>
                <a:srgbClr val="0D0D0D"/>
              </a:solidFill>
              <a:latin typeface="Arial"/>
              <a:ea typeface="Arial"/>
              <a:cs typeface="Arial"/>
              <a:sym typeface="Arial"/>
            </a:endParaRPr>
          </a:p>
          <a:p>
            <a:pPr marL="0" marR="0" lvl="0" indent="-101600" algn="l" rtl="0">
              <a:spcBef>
                <a:spcPts val="0"/>
              </a:spcBef>
              <a:spcAft>
                <a:spcPts val="0"/>
              </a:spcAft>
              <a:buClr>
                <a:srgbClr val="0D0D0D"/>
              </a:buClr>
              <a:buSzPts val="1600"/>
              <a:buFont typeface="Arial"/>
              <a:buChar char="•"/>
            </a:pPr>
            <a:r>
              <a:rPr lang="en-US" sz="1600" dirty="0">
                <a:solidFill>
                  <a:srgbClr val="0D0D0D"/>
                </a:solidFill>
                <a:latin typeface="Arial"/>
                <a:ea typeface="Arial"/>
                <a:cs typeface="Arial"/>
                <a:sym typeface="Arial"/>
              </a:rPr>
              <a:t> </a:t>
            </a:r>
            <a:r>
              <a:rPr lang="en-US" sz="1600" b="0" i="0" u="none" strike="noStrike" dirty="0">
                <a:solidFill>
                  <a:srgbClr val="0D0D0D"/>
                </a:solidFill>
                <a:latin typeface="Arial"/>
                <a:ea typeface="Arial"/>
                <a:cs typeface="Arial"/>
                <a:sym typeface="Arial"/>
              </a:rPr>
              <a:t>Includes open, high, low, Closed prices and adjusted Closed prices alongside trading volume.</a:t>
            </a:r>
            <a:endParaRPr sz="1600" b="0" i="0" u="none" strike="noStrike" dirty="0">
              <a:solidFill>
                <a:srgbClr val="0D0D0D"/>
              </a:solidFill>
              <a:latin typeface="Arial"/>
              <a:ea typeface="Arial"/>
              <a:cs typeface="Arial"/>
              <a:sym typeface="Arial"/>
            </a:endParaRPr>
          </a:p>
          <a:p>
            <a:pPr marL="0" marR="0" lvl="0" indent="-101600" algn="l" rtl="0">
              <a:spcBef>
                <a:spcPts val="0"/>
              </a:spcBef>
              <a:spcAft>
                <a:spcPts val="0"/>
              </a:spcAft>
              <a:buClr>
                <a:srgbClr val="0D0D0D"/>
              </a:buClr>
              <a:buSzPts val="1600"/>
              <a:buFont typeface="Arial"/>
              <a:buChar char="•"/>
            </a:pPr>
            <a:r>
              <a:rPr lang="en-US" sz="1600" dirty="0">
                <a:solidFill>
                  <a:srgbClr val="0D0D0D"/>
                </a:solidFill>
                <a:latin typeface="Arial"/>
                <a:ea typeface="Arial"/>
                <a:cs typeface="Arial"/>
                <a:sym typeface="Arial"/>
              </a:rPr>
              <a:t> </a:t>
            </a:r>
            <a:r>
              <a:rPr lang="en-US" sz="1600" b="0" i="0" u="none" strike="noStrike" dirty="0">
                <a:solidFill>
                  <a:srgbClr val="0D0D0D"/>
                </a:solidFill>
                <a:latin typeface="Arial"/>
                <a:ea typeface="Arial"/>
                <a:cs typeface="Arial"/>
                <a:sym typeface="Arial"/>
              </a:rPr>
              <a:t>Aimed at capturing market trends, seasonality,</a:t>
            </a:r>
            <a:r>
              <a:rPr lang="en-US" sz="1600" dirty="0">
                <a:solidFill>
                  <a:srgbClr val="0D0D0D"/>
                </a:solidFill>
                <a:latin typeface="Arial"/>
                <a:ea typeface="Arial"/>
                <a:cs typeface="Arial"/>
                <a:sym typeface="Arial"/>
              </a:rPr>
              <a:t> </a:t>
            </a:r>
            <a:r>
              <a:rPr lang="en-US" sz="1600" b="0" i="0" u="none" strike="noStrike" dirty="0">
                <a:solidFill>
                  <a:srgbClr val="0D0D0D"/>
                </a:solidFill>
                <a:latin typeface="Arial"/>
                <a:ea typeface="Arial"/>
                <a:cs typeface="Arial"/>
                <a:sym typeface="Arial"/>
              </a:rPr>
              <a:t>and the impact of global events on stock prices.</a:t>
            </a:r>
            <a:endParaRPr sz="1800" dirty="0">
              <a:solidFill>
                <a:schemeClr val="dk1"/>
              </a:solidFill>
              <a:latin typeface="Arial"/>
              <a:ea typeface="Arial"/>
              <a:cs typeface="Arial"/>
              <a:sym typeface="Arial"/>
            </a:endParaRPr>
          </a:p>
        </p:txBody>
      </p:sp>
      <p:sp>
        <p:nvSpPr>
          <p:cNvPr id="424" name="Google Shape;424;p5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pic>
        <p:nvPicPr>
          <p:cNvPr id="3" name="stocks_animation.mp4">
            <a:hlinkClick r:id="" action="ppaction://media"/>
            <a:extLst>
              <a:ext uri="{FF2B5EF4-FFF2-40B4-BE49-F238E27FC236}">
                <a16:creationId xmlns:a16="http://schemas.microsoft.com/office/drawing/2014/main" id="{CEC449CE-E136-9E89-5020-025DEF2616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894386" y="2628492"/>
            <a:ext cx="7455714" cy="3727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4"/>
          <p:cNvSpPr txBox="1">
            <a:spLocks noGrp="1"/>
          </p:cNvSpPr>
          <p:nvPr>
            <p:ph type="title"/>
          </p:nvPr>
        </p:nvSpPr>
        <p:spPr>
          <a:xfrm>
            <a:off x="624647" y="1067382"/>
            <a:ext cx="10942705" cy="1551194"/>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1600"/>
              <a:buFont typeface="Calibri"/>
              <a:buNone/>
            </a:pPr>
            <a:r>
              <a:rPr lang="en-US" sz="1600" b="1" i="0" u="none" strike="noStrike" dirty="0">
                <a:latin typeface="Calibri"/>
                <a:ea typeface="Calibri"/>
                <a:cs typeface="Calibri"/>
                <a:sym typeface="Calibri"/>
              </a:rPr>
              <a:t>Evident Market Fluctuations</a:t>
            </a:r>
            <a:r>
              <a:rPr lang="en-US" sz="1600" b="0" i="0" u="none" strike="noStrike" dirty="0">
                <a:latin typeface="Calibri"/>
                <a:ea typeface="Calibri"/>
                <a:cs typeface="Calibri"/>
                <a:sym typeface="Calibri"/>
              </a:rPr>
              <a:t>: Demonstrates significant volatility, especially in early 2020, likely due to global events.</a:t>
            </a:r>
            <a:br>
              <a:rPr lang="en-US" sz="1600" b="0" i="0" u="none" strike="noStrike" dirty="0">
                <a:latin typeface="Calibri"/>
                <a:ea typeface="Calibri"/>
                <a:cs typeface="Calibri"/>
                <a:sym typeface="Calibri"/>
              </a:rPr>
            </a:br>
            <a:r>
              <a:rPr lang="en-US" sz="1600" b="1" i="0" u="none" strike="noStrike" dirty="0">
                <a:latin typeface="Calibri"/>
                <a:ea typeface="Calibri"/>
                <a:cs typeface="Calibri"/>
                <a:sym typeface="Calibri"/>
              </a:rPr>
              <a:t>Apple vs. Microsoft Volatility</a:t>
            </a:r>
            <a:r>
              <a:rPr lang="en-US" sz="1600" b="0" i="0" u="none" strike="noStrike" dirty="0">
                <a:latin typeface="Calibri"/>
                <a:ea typeface="Calibri"/>
                <a:cs typeface="Calibri"/>
                <a:sym typeface="Calibri"/>
              </a:rPr>
              <a:t>: Apple's stock is more volatile than Microsoft's, with greater price fluctuations.</a:t>
            </a:r>
            <a:br>
              <a:rPr lang="en-US" sz="1600" b="0" i="0" u="none" strike="noStrike" dirty="0">
                <a:latin typeface="Calibri"/>
                <a:ea typeface="Calibri"/>
                <a:cs typeface="Calibri"/>
                <a:sym typeface="Calibri"/>
              </a:rPr>
            </a:br>
            <a:r>
              <a:rPr lang="en-US" sz="1600" b="1" i="0" u="none" strike="noStrike" dirty="0">
                <a:latin typeface="Calibri"/>
                <a:ea typeface="Calibri"/>
                <a:cs typeface="Calibri"/>
                <a:sym typeface="Calibri"/>
              </a:rPr>
              <a:t>Volatility Trends</a:t>
            </a:r>
            <a:r>
              <a:rPr lang="en-US" sz="1600" b="0" i="0" u="none" strike="noStrike" dirty="0">
                <a:latin typeface="Calibri"/>
                <a:ea typeface="Calibri"/>
                <a:cs typeface="Calibri"/>
                <a:sym typeface="Calibri"/>
              </a:rPr>
              <a:t>: Both companies experienced a period of volatility early in 2021, followed by a gradual decline through mid-2022.</a:t>
            </a:r>
            <a:br>
              <a:rPr lang="en-US" sz="1600" b="0" i="0" u="none" strike="noStrike" dirty="0">
                <a:latin typeface="Calibri"/>
                <a:ea typeface="Calibri"/>
                <a:cs typeface="Calibri"/>
                <a:sym typeface="Calibri"/>
              </a:rPr>
            </a:br>
            <a:r>
              <a:rPr lang="en-US" sz="1600" b="1" i="0" u="none" strike="noStrike" dirty="0">
                <a:latin typeface="Calibri"/>
                <a:ea typeface="Calibri"/>
                <a:cs typeface="Calibri"/>
                <a:sym typeface="Calibri"/>
              </a:rPr>
              <a:t>Stabilization Phase</a:t>
            </a:r>
            <a:r>
              <a:rPr lang="en-US" sz="1600" b="0" i="0" u="none" strike="noStrike" dirty="0">
                <a:latin typeface="Calibri"/>
                <a:ea typeface="Calibri"/>
                <a:cs typeface="Calibri"/>
                <a:sym typeface="Calibri"/>
              </a:rPr>
              <a:t>: Post-mid-2022, both stocks exhibit a period of relative stabilization with lower volatility levels.</a:t>
            </a:r>
            <a:br>
              <a:rPr lang="en-US" sz="1600" b="0" i="0" u="none" strike="noStrike" dirty="0">
                <a:latin typeface="Calibri"/>
                <a:ea typeface="Calibri"/>
                <a:cs typeface="Calibri"/>
                <a:sym typeface="Calibri"/>
              </a:rPr>
            </a:br>
            <a:r>
              <a:rPr lang="en-US" sz="1600" b="1" i="0" u="none" strike="noStrike" dirty="0">
                <a:latin typeface="Calibri"/>
                <a:ea typeface="Calibri"/>
                <a:cs typeface="Calibri"/>
                <a:sym typeface="Calibri"/>
              </a:rPr>
              <a:t>Comparative Analysis</a:t>
            </a:r>
            <a:r>
              <a:rPr lang="en-US" sz="1600" b="0" dirty="0">
                <a:latin typeface="Calibri"/>
                <a:ea typeface="Calibri"/>
                <a:cs typeface="Calibri"/>
                <a:sym typeface="Calibri"/>
              </a:rPr>
              <a:t>: </a:t>
            </a:r>
            <a:r>
              <a:rPr lang="en-US" sz="1600" b="0" i="0" u="none" strike="noStrike" dirty="0">
                <a:latin typeface="Calibri"/>
                <a:ea typeface="Calibri"/>
                <a:cs typeface="Calibri"/>
                <a:sym typeface="Calibri"/>
              </a:rPr>
              <a:t>The volatility of Apple's stock price has remained consistent over time."</a:t>
            </a:r>
            <a:br>
              <a:rPr lang="en-US" sz="1600" b="0" i="0" u="none" strike="noStrike" dirty="0">
                <a:latin typeface="Calibri"/>
                <a:ea typeface="Calibri"/>
                <a:cs typeface="Calibri"/>
                <a:sym typeface="Calibri"/>
              </a:rPr>
            </a:br>
            <a:r>
              <a:rPr lang="en-US" sz="1600" b="1" i="0" u="none" strike="noStrike" dirty="0">
                <a:latin typeface="Calibri"/>
                <a:ea typeface="Calibri"/>
                <a:cs typeface="Calibri"/>
                <a:sym typeface="Calibri"/>
              </a:rPr>
              <a:t>Strategic Insight</a:t>
            </a:r>
            <a:r>
              <a:rPr lang="en-US" sz="1600" b="0" i="0" u="none" strike="noStrike" dirty="0">
                <a:latin typeface="Calibri"/>
                <a:ea typeface="Calibri"/>
                <a:cs typeface="Calibri"/>
                <a:sym typeface="Calibri"/>
              </a:rPr>
              <a:t>: Understanding volatility patterns is critical for timing market entry and exit for risk-conscious investors.</a:t>
            </a:r>
            <a:br>
              <a:rPr lang="en-US" sz="1600" b="0" i="0" u="none" strike="noStrike" dirty="0">
                <a:latin typeface="Calibri"/>
                <a:ea typeface="Calibri"/>
                <a:cs typeface="Calibri"/>
                <a:sym typeface="Calibri"/>
              </a:rPr>
            </a:br>
            <a:endParaRPr sz="1600" dirty="0">
              <a:latin typeface="Calibri"/>
              <a:ea typeface="Calibri"/>
              <a:cs typeface="Calibri"/>
              <a:sym typeface="Calibri"/>
            </a:endParaRPr>
          </a:p>
        </p:txBody>
      </p:sp>
      <p:sp>
        <p:nvSpPr>
          <p:cNvPr id="438" name="Google Shape;438;p5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pic>
        <p:nvPicPr>
          <p:cNvPr id="439" name="Google Shape;439;p54"/>
          <p:cNvPicPr preferRelativeResize="0"/>
          <p:nvPr/>
        </p:nvPicPr>
        <p:blipFill rotWithShape="1">
          <a:blip r:embed="rId3">
            <a:alphaModFix/>
          </a:blip>
          <a:srcRect/>
          <a:stretch/>
        </p:blipFill>
        <p:spPr>
          <a:xfrm>
            <a:off x="2558376" y="2618576"/>
            <a:ext cx="7078010" cy="3739470"/>
          </a:xfrm>
          <a:prstGeom prst="rect">
            <a:avLst/>
          </a:prstGeom>
          <a:noFill/>
          <a:ln>
            <a:noFill/>
          </a:ln>
        </p:spPr>
      </p:pic>
      <p:sp>
        <p:nvSpPr>
          <p:cNvPr id="440" name="Google Shape;440;p54"/>
          <p:cNvSpPr txBox="1"/>
          <p:nvPr/>
        </p:nvSpPr>
        <p:spPr>
          <a:xfrm>
            <a:off x="3722740" y="382916"/>
            <a:ext cx="41683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mj-lt"/>
                <a:ea typeface="Sofia"/>
                <a:cs typeface="Sofia"/>
                <a:sym typeface="Sofia"/>
              </a:rPr>
              <a:t>Volatility of Stock Prices</a:t>
            </a:r>
            <a:endParaRPr sz="2400" b="1" dirty="0">
              <a:solidFill>
                <a:schemeClr val="dk1"/>
              </a:solidFill>
              <a:latin typeface="+mj-lt"/>
              <a:ea typeface="Sofia"/>
              <a:cs typeface="Sofia"/>
              <a:sym typeface="Sof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
        <p:nvSpPr>
          <p:cNvPr id="431" name="Google Shape;431;p53"/>
          <p:cNvSpPr txBox="1"/>
          <p:nvPr/>
        </p:nvSpPr>
        <p:spPr>
          <a:xfrm>
            <a:off x="628447" y="913847"/>
            <a:ext cx="12237717" cy="2308324"/>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chemeClr val="dk2"/>
              </a:buClr>
              <a:buSzPts val="1800"/>
              <a:buFont typeface="Arial"/>
              <a:buChar char="•"/>
            </a:pPr>
            <a:r>
              <a:rPr lang="en-US" sz="1800" b="1" dirty="0">
                <a:solidFill>
                  <a:schemeClr val="dk2"/>
                </a:solidFill>
                <a:latin typeface="Calibri"/>
                <a:ea typeface="Calibri"/>
                <a:cs typeface="Calibri"/>
                <a:sym typeface="Calibri"/>
              </a:rPr>
              <a:t> </a:t>
            </a:r>
            <a:r>
              <a:rPr lang="en-US" sz="1800" b="1" i="0" u="none" strike="noStrike" dirty="0">
                <a:solidFill>
                  <a:schemeClr val="dk2"/>
                </a:solidFill>
                <a:latin typeface="Calibri"/>
                <a:ea typeface="Calibri"/>
                <a:cs typeface="Calibri"/>
                <a:sym typeface="Calibri"/>
              </a:rPr>
              <a:t>Upward Growth Trajectory</a:t>
            </a:r>
            <a:r>
              <a:rPr lang="en-US" sz="1800" b="0" i="0" u="none" strike="noStrike" dirty="0">
                <a:solidFill>
                  <a:schemeClr val="dk2"/>
                </a:solidFill>
                <a:latin typeface="Calibri"/>
                <a:ea typeface="Calibri"/>
                <a:cs typeface="Calibri"/>
                <a:sym typeface="Calibri"/>
              </a:rPr>
              <a:t>: Apple and Microsoft exhibit </a:t>
            </a:r>
            <a:r>
              <a:rPr lang="en-US" sz="1800" dirty="0">
                <a:solidFill>
                  <a:schemeClr val="dk2"/>
                </a:solidFill>
                <a:latin typeface="Calibri"/>
                <a:ea typeface="Calibri"/>
                <a:cs typeface="Calibri"/>
                <a:sym typeface="Calibri"/>
              </a:rPr>
              <a:t>"increasing trend"</a:t>
            </a:r>
            <a:r>
              <a:rPr lang="en-US" sz="1800" b="0" i="0" u="none" strike="noStrike" dirty="0">
                <a:solidFill>
                  <a:schemeClr val="dk2"/>
                </a:solidFill>
                <a:latin typeface="Calibri"/>
                <a:ea typeface="Calibri"/>
                <a:cs typeface="Calibri"/>
                <a:sym typeface="Calibri"/>
              </a:rPr>
              <a:t> from 2020 to 2024.</a:t>
            </a:r>
            <a:endParaRPr dirty="0"/>
          </a:p>
          <a:p>
            <a:pPr marL="0" marR="0" lvl="0" indent="-114300" algn="l" rtl="0">
              <a:spcBef>
                <a:spcPts val="0"/>
              </a:spcBef>
              <a:spcAft>
                <a:spcPts val="0"/>
              </a:spcAft>
              <a:buClr>
                <a:schemeClr val="dk2"/>
              </a:buClr>
              <a:buSzPts val="1800"/>
              <a:buFont typeface="Arial"/>
              <a:buChar char="•"/>
            </a:pPr>
            <a:r>
              <a:rPr lang="en-US" sz="1800" b="1" dirty="0">
                <a:solidFill>
                  <a:schemeClr val="dk2"/>
                </a:solidFill>
                <a:latin typeface="Calibri"/>
                <a:ea typeface="Calibri"/>
                <a:cs typeface="Calibri"/>
                <a:sym typeface="Calibri"/>
              </a:rPr>
              <a:t> </a:t>
            </a:r>
            <a:r>
              <a:rPr lang="en-US" sz="1800" b="1" i="0" u="none" strike="noStrike" dirty="0">
                <a:solidFill>
                  <a:schemeClr val="dk2"/>
                </a:solidFill>
                <a:latin typeface="Calibri"/>
                <a:ea typeface="Calibri"/>
                <a:cs typeface="Calibri"/>
                <a:sym typeface="Calibri"/>
              </a:rPr>
              <a:t>Higher Volatility in AAPL</a:t>
            </a:r>
            <a:r>
              <a:rPr lang="en-US" sz="1800" b="0" i="0" u="none" strike="noStrike" dirty="0">
                <a:solidFill>
                  <a:schemeClr val="dk2"/>
                </a:solidFill>
                <a:latin typeface="Calibri"/>
                <a:ea typeface="Calibri"/>
                <a:cs typeface="Calibri"/>
                <a:sym typeface="Calibri"/>
              </a:rPr>
              <a:t>: Apple shows greater price fluctuations</a:t>
            </a:r>
            <a:r>
              <a:rPr lang="en-US" sz="1800" dirty="0">
                <a:solidFill>
                  <a:schemeClr val="dk2"/>
                </a:solidFill>
                <a:latin typeface="Calibri"/>
                <a:ea typeface="Calibri"/>
                <a:cs typeface="Calibri"/>
                <a:sym typeface="Calibri"/>
              </a:rPr>
              <a:t>.</a:t>
            </a:r>
            <a:endParaRPr dirty="0"/>
          </a:p>
          <a:p>
            <a:pPr marL="0" marR="0" lvl="0" indent="-114300" algn="l" rtl="0">
              <a:spcBef>
                <a:spcPts val="0"/>
              </a:spcBef>
              <a:spcAft>
                <a:spcPts val="0"/>
              </a:spcAft>
              <a:buClr>
                <a:schemeClr val="dk2"/>
              </a:buClr>
              <a:buSzPts val="1800"/>
              <a:buFont typeface="Arial"/>
              <a:buChar char="•"/>
            </a:pPr>
            <a:r>
              <a:rPr lang="en-US" sz="1800" b="1" dirty="0">
                <a:solidFill>
                  <a:schemeClr val="dk2"/>
                </a:solidFill>
                <a:latin typeface="Calibri"/>
                <a:ea typeface="Calibri"/>
                <a:cs typeface="Calibri"/>
                <a:sym typeface="Calibri"/>
              </a:rPr>
              <a:t> </a:t>
            </a:r>
            <a:r>
              <a:rPr lang="en-US" sz="1800" b="1" i="0" u="none" strike="noStrike" dirty="0">
                <a:solidFill>
                  <a:schemeClr val="dk2"/>
                </a:solidFill>
                <a:latin typeface="Calibri"/>
                <a:ea typeface="Calibri"/>
                <a:cs typeface="Calibri"/>
                <a:sym typeface="Calibri"/>
              </a:rPr>
              <a:t>AAPL vs. MSFT Valuation</a:t>
            </a:r>
            <a:r>
              <a:rPr lang="en-US" sz="1800" b="0" i="0" u="none" strike="noStrike" dirty="0">
                <a:solidFill>
                  <a:schemeClr val="dk2"/>
                </a:solidFill>
                <a:latin typeface="Calibri"/>
                <a:ea typeface="Calibri"/>
                <a:cs typeface="Calibri"/>
                <a:sym typeface="Calibri"/>
              </a:rPr>
              <a:t>: Apple’s stock consistently trades at higher prices.</a:t>
            </a:r>
            <a:endParaRPr sz="1800" dirty="0">
              <a:solidFill>
                <a:schemeClr val="dk2"/>
              </a:solidFill>
              <a:latin typeface="Arial"/>
              <a:ea typeface="Arial"/>
              <a:cs typeface="Arial"/>
              <a:sym typeface="Arial"/>
            </a:endParaRPr>
          </a:p>
          <a:p>
            <a:pPr marL="0" marR="0" lvl="0" indent="-114300" algn="l" rtl="0">
              <a:spcBef>
                <a:spcPts val="0"/>
              </a:spcBef>
              <a:spcAft>
                <a:spcPts val="0"/>
              </a:spcAft>
              <a:buClr>
                <a:schemeClr val="dk2"/>
              </a:buClr>
              <a:buSzPts val="1800"/>
              <a:buFont typeface="Arial"/>
              <a:buChar char="•"/>
            </a:pPr>
            <a:r>
              <a:rPr lang="en-US" sz="1800" b="1" dirty="0">
                <a:solidFill>
                  <a:schemeClr val="dk2"/>
                </a:solidFill>
                <a:latin typeface="Calibri"/>
                <a:ea typeface="Calibri"/>
                <a:cs typeface="Calibri"/>
                <a:sym typeface="Calibri"/>
              </a:rPr>
              <a:t> </a:t>
            </a:r>
            <a:r>
              <a:rPr lang="en-US" sz="1800" b="1" i="0" u="none" strike="noStrike" dirty="0">
                <a:solidFill>
                  <a:schemeClr val="dk2"/>
                </a:solidFill>
                <a:latin typeface="Calibri"/>
                <a:ea typeface="Calibri"/>
                <a:cs typeface="Calibri"/>
                <a:sym typeface="Calibri"/>
              </a:rPr>
              <a:t>50-day MA as Trend Lens</a:t>
            </a:r>
            <a:r>
              <a:rPr lang="en-US" sz="1800" b="0" i="0" u="none" strike="noStrike" dirty="0">
                <a:solidFill>
                  <a:schemeClr val="dk2"/>
                </a:solidFill>
                <a:latin typeface="Calibri"/>
                <a:ea typeface="Calibri"/>
                <a:cs typeface="Calibri"/>
                <a:sym typeface="Calibri"/>
              </a:rPr>
              <a:t>: The moving averages smooth out short-term noise, revealing the underlying trends.</a:t>
            </a:r>
            <a:endParaRPr dirty="0"/>
          </a:p>
          <a:p>
            <a:pPr marL="0" marR="0" lvl="0" indent="-114300" algn="l" rtl="0">
              <a:spcBef>
                <a:spcPts val="0"/>
              </a:spcBef>
              <a:spcAft>
                <a:spcPts val="0"/>
              </a:spcAft>
              <a:buClr>
                <a:schemeClr val="dk2"/>
              </a:buClr>
              <a:buSzPts val="1800"/>
              <a:buFont typeface="Arial"/>
              <a:buChar char="•"/>
            </a:pPr>
            <a:r>
              <a:rPr lang="en-US" sz="1800" b="1" dirty="0">
                <a:solidFill>
                  <a:schemeClr val="dk2"/>
                </a:solidFill>
                <a:latin typeface="Calibri"/>
                <a:ea typeface="Calibri"/>
                <a:cs typeface="Calibri"/>
                <a:sym typeface="Calibri"/>
              </a:rPr>
              <a:t> </a:t>
            </a:r>
            <a:r>
              <a:rPr lang="en-US" sz="1800" b="1" i="0" u="none" strike="noStrike" dirty="0">
                <a:solidFill>
                  <a:schemeClr val="dk2"/>
                </a:solidFill>
                <a:latin typeface="Calibri"/>
                <a:ea typeface="Calibri"/>
                <a:cs typeface="Calibri"/>
                <a:sym typeface="Calibri"/>
              </a:rPr>
              <a:t>Technical Indicators</a:t>
            </a:r>
            <a:r>
              <a:rPr lang="en-US" sz="1800" b="0" i="0" u="none" strike="noStrike" dirty="0">
                <a:solidFill>
                  <a:schemeClr val="dk2"/>
                </a:solidFill>
                <a:latin typeface="Calibri"/>
                <a:ea typeface="Calibri"/>
                <a:cs typeface="Calibri"/>
                <a:sym typeface="Calibri"/>
              </a:rPr>
              <a:t>: Price crossovers with the moving averages may signal momentum changes.</a:t>
            </a:r>
            <a:endParaRPr dirty="0"/>
          </a:p>
          <a:p>
            <a:pPr marL="0" marR="0" lvl="0" indent="-114300" algn="l" rtl="0">
              <a:spcBef>
                <a:spcPts val="0"/>
              </a:spcBef>
              <a:spcAft>
                <a:spcPts val="0"/>
              </a:spcAft>
              <a:buClr>
                <a:schemeClr val="dk2"/>
              </a:buClr>
              <a:buSzPts val="1800"/>
              <a:buFont typeface="Arial"/>
              <a:buChar char="•"/>
            </a:pPr>
            <a:r>
              <a:rPr lang="en-US" sz="1800" b="1" dirty="0">
                <a:solidFill>
                  <a:schemeClr val="dk2"/>
                </a:solidFill>
                <a:latin typeface="Calibri"/>
                <a:ea typeface="Calibri"/>
                <a:cs typeface="Calibri"/>
                <a:sym typeface="Calibri"/>
              </a:rPr>
              <a:t> </a:t>
            </a:r>
            <a:r>
              <a:rPr lang="en-US" sz="1800" b="1" i="0" u="none" strike="noStrike" dirty="0">
                <a:solidFill>
                  <a:schemeClr val="dk2"/>
                </a:solidFill>
                <a:latin typeface="Calibri"/>
                <a:ea typeface="Calibri"/>
                <a:cs typeface="Calibri"/>
                <a:sym typeface="Calibri"/>
              </a:rPr>
              <a:t>Market Resilience</a:t>
            </a:r>
            <a:r>
              <a:rPr lang="en-US" sz="1800" b="0" i="0" u="none" strike="noStrike" dirty="0">
                <a:solidFill>
                  <a:schemeClr val="dk2"/>
                </a:solidFill>
                <a:latin typeface="Calibri"/>
                <a:ea typeface="Calibri"/>
                <a:cs typeface="Calibri"/>
                <a:sym typeface="Calibri"/>
              </a:rPr>
              <a:t>: Both stocks display recovery from downturns.</a:t>
            </a:r>
            <a:endParaRPr dirty="0"/>
          </a:p>
          <a:p>
            <a:pPr marL="0" marR="0" lvl="0" indent="-114300" algn="l" rtl="0">
              <a:spcBef>
                <a:spcPts val="0"/>
              </a:spcBef>
              <a:spcAft>
                <a:spcPts val="0"/>
              </a:spcAft>
              <a:buClr>
                <a:schemeClr val="dk2"/>
              </a:buClr>
              <a:buSzPts val="1800"/>
              <a:buFont typeface="Arial"/>
              <a:buChar char="•"/>
            </a:pPr>
            <a:r>
              <a:rPr lang="en-US" sz="1800" b="1" dirty="0">
                <a:solidFill>
                  <a:schemeClr val="dk2"/>
                </a:solidFill>
                <a:latin typeface="Calibri"/>
                <a:ea typeface="Calibri"/>
                <a:cs typeface="Calibri"/>
                <a:sym typeface="Calibri"/>
              </a:rPr>
              <a:t> </a:t>
            </a:r>
            <a:r>
              <a:rPr lang="en-US" sz="1800" b="1" i="0" u="none" strike="noStrike" dirty="0">
                <a:solidFill>
                  <a:schemeClr val="dk2"/>
                </a:solidFill>
                <a:latin typeface="Calibri"/>
                <a:ea typeface="Calibri"/>
                <a:cs typeface="Calibri"/>
                <a:sym typeface="Calibri"/>
              </a:rPr>
              <a:t>Investor Sentiment</a:t>
            </a:r>
            <a:r>
              <a:rPr lang="en-US" sz="1800" b="0" i="0" u="none" strike="noStrike" dirty="0">
                <a:solidFill>
                  <a:schemeClr val="dk2"/>
                </a:solidFill>
                <a:latin typeface="Calibri"/>
                <a:ea typeface="Calibri"/>
                <a:cs typeface="Calibri"/>
                <a:sym typeface="Calibri"/>
              </a:rPr>
              <a:t>: Moving averages tracking close to stock prices indicate stable investor valuation.</a:t>
            </a:r>
            <a:endParaRPr dirty="0"/>
          </a:p>
          <a:p>
            <a:pPr marL="0" marR="0" lvl="0" indent="0" algn="l" rtl="0">
              <a:spcBef>
                <a:spcPts val="0"/>
              </a:spcBef>
              <a:spcAft>
                <a:spcPts val="0"/>
              </a:spcAft>
              <a:buNone/>
            </a:pPr>
            <a:endParaRPr sz="1800" dirty="0">
              <a:solidFill>
                <a:schemeClr val="dk1"/>
              </a:solidFill>
              <a:latin typeface="Sofia"/>
              <a:ea typeface="Sofia"/>
              <a:cs typeface="Sofia"/>
              <a:sym typeface="Sofia"/>
            </a:endParaRPr>
          </a:p>
        </p:txBody>
      </p:sp>
      <p:sp>
        <p:nvSpPr>
          <p:cNvPr id="432" name="Google Shape;432;p53"/>
          <p:cNvSpPr txBox="1"/>
          <p:nvPr/>
        </p:nvSpPr>
        <p:spPr>
          <a:xfrm>
            <a:off x="2912928" y="395684"/>
            <a:ext cx="56368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mj-lt"/>
                <a:ea typeface="Sofia"/>
                <a:cs typeface="Sofia"/>
                <a:sym typeface="Sofia"/>
              </a:rPr>
              <a:t>Stock Prices and Moving Averages</a:t>
            </a:r>
            <a:endParaRPr sz="2400" b="1" dirty="0">
              <a:solidFill>
                <a:schemeClr val="dk1"/>
              </a:solidFill>
              <a:latin typeface="+mj-lt"/>
              <a:ea typeface="Sofia"/>
              <a:cs typeface="Sofia"/>
              <a:sym typeface="Sofia"/>
            </a:endParaRPr>
          </a:p>
        </p:txBody>
      </p:sp>
      <p:pic>
        <p:nvPicPr>
          <p:cNvPr id="4" name="stocks_ma_animation.mp4">
            <a:hlinkClick r:id="" action="ppaction://media"/>
            <a:extLst>
              <a:ext uri="{FF2B5EF4-FFF2-40B4-BE49-F238E27FC236}">
                <a16:creationId xmlns:a16="http://schemas.microsoft.com/office/drawing/2014/main" id="{DFF6289F-1D41-C1B0-3962-54AA949D00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1371" y="2940503"/>
            <a:ext cx="7561943" cy="37809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5"/>
          <p:cNvSpPr txBox="1">
            <a:spLocks noGrp="1"/>
          </p:cNvSpPr>
          <p:nvPr>
            <p:ph type="title"/>
          </p:nvPr>
        </p:nvSpPr>
        <p:spPr>
          <a:xfrm>
            <a:off x="762077" y="1200329"/>
            <a:ext cx="11430000" cy="1606594"/>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2000"/>
              <a:buFont typeface="Calibri"/>
              <a:buNone/>
            </a:pPr>
            <a:r>
              <a:rPr lang="en-US" sz="2000" b="1" i="0" u="none" strike="noStrike">
                <a:latin typeface="Calibri"/>
                <a:ea typeface="Calibri"/>
                <a:cs typeface="Calibri"/>
                <a:sym typeface="Calibri"/>
              </a:rPr>
              <a:t>Initial Surge in Trading</a:t>
            </a:r>
            <a:r>
              <a:rPr lang="en-US" sz="2000" b="0" i="0" u="none" strike="noStrike">
                <a:latin typeface="Calibri"/>
                <a:ea typeface="Calibri"/>
                <a:cs typeface="Calibri"/>
                <a:sym typeface="Calibri"/>
              </a:rPr>
              <a:t>: High volume for both stocks at the onset of 2020.</a:t>
            </a:r>
            <a:br>
              <a:rPr lang="en-US" sz="2000" b="0" i="0" u="none" strike="noStrike">
                <a:latin typeface="Calibri"/>
                <a:ea typeface="Calibri"/>
                <a:cs typeface="Calibri"/>
                <a:sym typeface="Calibri"/>
              </a:rPr>
            </a:br>
            <a:r>
              <a:rPr lang="en-US" sz="2000" b="1" i="0" u="none" strike="noStrike">
                <a:latin typeface="Calibri"/>
                <a:ea typeface="Calibri"/>
                <a:cs typeface="Calibri"/>
                <a:sym typeface="Calibri"/>
              </a:rPr>
              <a:t>AAPL Trading Dominance</a:t>
            </a:r>
            <a:r>
              <a:rPr lang="en-US" sz="2000" b="0" i="0" u="none" strike="noStrike">
                <a:latin typeface="Calibri"/>
                <a:ea typeface="Calibri"/>
                <a:cs typeface="Calibri"/>
                <a:sym typeface="Calibri"/>
              </a:rPr>
              <a:t>: Apple generally sees higher trading volumes than Microsoft.</a:t>
            </a:r>
            <a:br>
              <a:rPr lang="en-US" sz="2000" b="0" i="0" u="none" strike="noStrike">
                <a:latin typeface="Calibri"/>
                <a:ea typeface="Calibri"/>
                <a:cs typeface="Calibri"/>
                <a:sym typeface="Calibri"/>
              </a:rPr>
            </a:br>
            <a:r>
              <a:rPr lang="en-US" sz="2000" b="1" i="0" u="none" strike="noStrike">
                <a:latin typeface="Calibri"/>
                <a:ea typeface="Calibri"/>
                <a:cs typeface="Calibri"/>
                <a:sym typeface="Calibri"/>
              </a:rPr>
              <a:t>Volume Decrease Over Time</a:t>
            </a:r>
            <a:r>
              <a:rPr lang="en-US" sz="2000" b="0" i="0" u="none" strike="noStrike">
                <a:latin typeface="Calibri"/>
                <a:ea typeface="Calibri"/>
                <a:cs typeface="Calibri"/>
                <a:sym typeface="Calibri"/>
              </a:rPr>
              <a:t>: A gradual decline in volume suggests market settling.</a:t>
            </a:r>
            <a:br>
              <a:rPr lang="en-US" sz="2000" b="0" i="0" u="none" strike="noStrike">
                <a:latin typeface="Calibri"/>
                <a:ea typeface="Calibri"/>
                <a:cs typeface="Calibri"/>
                <a:sym typeface="Calibri"/>
              </a:rPr>
            </a:br>
            <a:r>
              <a:rPr lang="en-US" sz="2000" b="1" i="0" u="none" strike="noStrike">
                <a:latin typeface="Calibri"/>
                <a:ea typeface="Calibri"/>
                <a:cs typeface="Calibri"/>
                <a:sym typeface="Calibri"/>
              </a:rPr>
              <a:t>Consistent Trading Activity</a:t>
            </a:r>
            <a:r>
              <a:rPr lang="en-US" sz="2000" b="0" i="0" u="none" strike="noStrike">
                <a:latin typeface="Calibri"/>
                <a:ea typeface="Calibri"/>
                <a:cs typeface="Calibri"/>
                <a:sym typeface="Calibri"/>
              </a:rPr>
              <a:t>: Both stocks maintain consistent interest throughout the period.</a:t>
            </a:r>
            <a:br>
              <a:rPr lang="en-US" b="0" i="0" u="none" strike="noStrike">
                <a:solidFill>
                  <a:srgbClr val="0D0D0D"/>
                </a:solidFill>
                <a:latin typeface="Arial"/>
                <a:ea typeface="Arial"/>
                <a:cs typeface="Arial"/>
                <a:sym typeface="Arial"/>
              </a:rPr>
            </a:br>
            <a:endParaRPr/>
          </a:p>
        </p:txBody>
      </p:sp>
      <p:sp>
        <p:nvSpPr>
          <p:cNvPr id="446" name="Google Shape;446;p5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pic>
        <p:nvPicPr>
          <p:cNvPr id="447" name="Google Shape;447;p55"/>
          <p:cNvPicPr preferRelativeResize="0">
            <a:picLocks noGrp="1"/>
          </p:cNvPicPr>
          <p:nvPr>
            <p:ph type="body" idx="1"/>
          </p:nvPr>
        </p:nvPicPr>
        <p:blipFill rotWithShape="1">
          <a:blip r:embed="rId3">
            <a:alphaModFix/>
          </a:blip>
          <a:srcRect/>
          <a:stretch/>
        </p:blipFill>
        <p:spPr>
          <a:xfrm>
            <a:off x="2348548" y="2448501"/>
            <a:ext cx="7077944" cy="3906781"/>
          </a:xfrm>
          <a:prstGeom prst="rect">
            <a:avLst/>
          </a:prstGeom>
          <a:noFill/>
          <a:ln>
            <a:noFill/>
          </a:ln>
        </p:spPr>
      </p:pic>
      <p:sp>
        <p:nvSpPr>
          <p:cNvPr id="448" name="Google Shape;448;p55"/>
          <p:cNvSpPr txBox="1"/>
          <p:nvPr/>
        </p:nvSpPr>
        <p:spPr>
          <a:xfrm>
            <a:off x="4624964" y="456515"/>
            <a:ext cx="2743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mj-lt"/>
                <a:ea typeface="Sofia"/>
                <a:cs typeface="Sofia"/>
                <a:sym typeface="Sofia"/>
              </a:rPr>
              <a:t>Trading Volume</a:t>
            </a:r>
            <a:endParaRPr sz="2400" b="1" dirty="0">
              <a:solidFill>
                <a:schemeClr val="dk1"/>
              </a:solidFill>
              <a:latin typeface="+mj-lt"/>
              <a:ea typeface="Sofia"/>
              <a:cs typeface="Sofia"/>
              <a:sym typeface="Sof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952</Words>
  <Application>Microsoft Office PowerPoint</Application>
  <PresentationFormat>Widescreen</PresentationFormat>
  <Paragraphs>166</Paragraphs>
  <Slides>20</Slides>
  <Notes>20</Notes>
  <HiddenSlides>0</HiddenSlides>
  <MMClips>2</MMClips>
  <ScaleCrop>false</ScaleCrop>
  <HeadingPairs>
    <vt:vector size="4" baseType="variant">
      <vt:variant>
        <vt:lpstr>Theme</vt:lpstr>
      </vt:variant>
      <vt:variant>
        <vt:i4>3</vt:i4>
      </vt:variant>
      <vt:variant>
        <vt:lpstr>Slide Titles</vt:lpstr>
      </vt:variant>
      <vt:variant>
        <vt:i4>20</vt:i4>
      </vt:variant>
    </vt:vector>
  </HeadingPairs>
  <TitlesOfParts>
    <vt:vector size="23" baseType="lpstr">
      <vt:lpstr>Office Theme</vt:lpstr>
      <vt:lpstr>MAT008_Robinson_PPT_template_20160817_1e</vt:lpstr>
      <vt:lpstr>MAT008_Robinson_PPT_template_20160817_1e</vt:lpstr>
      <vt:lpstr>Stock Price Prediction (Apple, Microsoft) TEAM 6</vt:lpstr>
      <vt:lpstr>Agenda:</vt:lpstr>
      <vt:lpstr>Problem Statement  &amp;  Objective</vt:lpstr>
      <vt:lpstr>The primary problem we aim to solve is predicting future stock prices for technology companies such as Apple and Microsoft. </vt:lpstr>
      <vt:lpstr>Data  Pre-processing  &amp;  Exploratory  Analysis </vt:lpstr>
      <vt:lpstr>Overview of the Yfinance Dataset</vt:lpstr>
      <vt:lpstr>Evident Market Fluctuations: Demonstrates significant volatility, especially in early 2020, likely due to global events. Apple vs. Microsoft Volatility: Apple's stock is more volatile than Microsoft's, with greater price fluctuations. Volatility Trends: Both companies experienced a period of volatility early in 2021, followed by a gradual decline through mid-2022. Stabilization Phase: Post-mid-2022, both stocks exhibit a period of relative stabilization with lower volatility levels. Comparative Analysis: The volatility of Apple's stock price has remained consistent over time." Strategic Insight: Understanding volatility patterns is critical for timing market entry and exit for risk-conscious investors. </vt:lpstr>
      <vt:lpstr>PowerPoint Presentation</vt:lpstr>
      <vt:lpstr>Initial Surge in Trading: High volume for both stocks at the onset of 2020. AAPL Trading Dominance: Apple generally sees higher trading volumes than Microsoft. Volume Decrease Over Time: A gradual decline in volume suggests market settling. Consistent Trading Activity: Both stocks maintain consistent interest throughout the period. </vt:lpstr>
      <vt:lpstr>Algorithms  Analysis &amp; Implementations  </vt:lpstr>
      <vt:lpstr>Prediction Models</vt:lpstr>
      <vt:lpstr>Microsoft</vt:lpstr>
      <vt:lpstr>APPLE</vt:lpstr>
      <vt:lpstr>Results and Evaluation </vt:lpstr>
      <vt:lpstr>Model's Performance Evaluation</vt:lpstr>
      <vt:lpstr>Conclusions </vt:lpstr>
      <vt:lpstr>Conclusion &amp; Suggestion</vt:lpstr>
      <vt:lpstr>Group Member Contributions </vt:lpstr>
      <vt:lpstr>Distribution of workload: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 (Apple, Microsoft) TEAM 6</dc:title>
  <cp:lastModifiedBy>Shakiba Mashini</cp:lastModifiedBy>
  <cp:revision>57</cp:revision>
  <dcterms:modified xsi:type="dcterms:W3CDTF">2024-04-17T01:29:24Z</dcterms:modified>
</cp:coreProperties>
</file>